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448" r:id="rId3"/>
    <p:sldId id="258" r:id="rId4"/>
    <p:sldId id="361" r:id="rId5"/>
    <p:sldId id="262" r:id="rId6"/>
    <p:sldId id="496" r:id="rId7"/>
    <p:sldId id="451" r:id="rId8"/>
    <p:sldId id="557" r:id="rId9"/>
    <p:sldId id="493" r:id="rId10"/>
    <p:sldId id="495" r:id="rId11"/>
    <p:sldId id="497" r:id="rId12"/>
    <p:sldId id="274" r:id="rId13"/>
    <p:sldId id="494" r:id="rId14"/>
    <p:sldId id="499" r:id="rId15"/>
    <p:sldId id="500" r:id="rId16"/>
    <p:sldId id="502" r:id="rId17"/>
    <p:sldId id="454" r:id="rId18"/>
    <p:sldId id="455" r:id="rId19"/>
    <p:sldId id="515" r:id="rId20"/>
    <p:sldId id="516" r:id="rId21"/>
    <p:sldId id="563" r:id="rId22"/>
    <p:sldId id="517" r:id="rId23"/>
    <p:sldId id="518" r:id="rId24"/>
    <p:sldId id="561" r:id="rId25"/>
    <p:sldId id="281" r:id="rId26"/>
    <p:sldId id="519" r:id="rId27"/>
    <p:sldId id="562" r:id="rId28"/>
    <p:sldId id="520" r:id="rId29"/>
    <p:sldId id="521" r:id="rId30"/>
    <p:sldId id="530" r:id="rId31"/>
    <p:sldId id="531" r:id="rId32"/>
    <p:sldId id="564" r:id="rId33"/>
    <p:sldId id="532" r:id="rId34"/>
    <p:sldId id="536" r:id="rId35"/>
    <p:sldId id="537" r:id="rId36"/>
    <p:sldId id="538" r:id="rId37"/>
    <p:sldId id="545" r:id="rId38"/>
    <p:sldId id="541" r:id="rId39"/>
    <p:sldId id="542" r:id="rId40"/>
    <p:sldId id="543" r:id="rId41"/>
    <p:sldId id="544" r:id="rId42"/>
    <p:sldId id="556" r:id="rId43"/>
    <p:sldId id="565" r:id="rId44"/>
    <p:sldId id="566" r:id="rId45"/>
    <p:sldId id="567" r:id="rId46"/>
    <p:sldId id="568" r:id="rId47"/>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cgyejrodriguez" initials="jrodrigu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9" autoAdjust="0"/>
    <p:restoredTop sz="94660"/>
  </p:normalViewPr>
  <p:slideViewPr>
    <p:cSldViewPr snapToGrid="0">
      <p:cViewPr varScale="1">
        <p:scale>
          <a:sx n="72" d="100"/>
          <a:sy n="72" d="100"/>
        </p:scale>
        <p:origin x="4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38270-5F1D-40E5-A434-30CD5832C2E9}" type="datetimeFigureOut">
              <a:rPr lang="es-EC" smtClean="0"/>
              <a:t>25/6/2021</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036FE-FE8F-4B1E-83F0-9208ED8C03EB}" type="slidenum">
              <a:rPr lang="es-EC" smtClean="0"/>
              <a:t>‹Nº›</a:t>
            </a:fld>
            <a:endParaRPr lang="es-EC"/>
          </a:p>
        </p:txBody>
      </p:sp>
    </p:spTree>
    <p:extLst>
      <p:ext uri="{BB962C8B-B14F-4D97-AF65-F5344CB8AC3E}">
        <p14:creationId xmlns:p14="http://schemas.microsoft.com/office/powerpoint/2010/main" val="2512210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p:cNvSpPr>
            <a:spLocks noGrp="1"/>
          </p:cNvSpPr>
          <p:nvPr>
            <p:ph type="dt" sz="half" idx="10"/>
          </p:nvPr>
        </p:nvSpPr>
        <p:spPr/>
        <p:txBody>
          <a:bodyPr/>
          <a:lstStyle/>
          <a:p>
            <a:fld id="{EBB986A6-B419-4246-845C-FA1F46A50792}" type="datetimeFigureOut">
              <a:rPr lang="es-EC" smtClean="0"/>
              <a:t>25/6/2021</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0B40A9C4-0186-426A-8C20-A6AFF9195481}" type="slidenum">
              <a:rPr lang="es-EC" smtClean="0"/>
              <a:t>‹Nº›</a:t>
            </a:fld>
            <a:endParaRPr lang="es-EC"/>
          </a:p>
        </p:txBody>
      </p:sp>
    </p:spTree>
    <p:extLst>
      <p:ext uri="{BB962C8B-B14F-4D97-AF65-F5344CB8AC3E}">
        <p14:creationId xmlns:p14="http://schemas.microsoft.com/office/powerpoint/2010/main" val="340846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EBB986A6-B419-4246-845C-FA1F46A50792}" type="datetimeFigureOut">
              <a:rPr lang="es-EC" smtClean="0"/>
              <a:t>25/6/2021</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0B40A9C4-0186-426A-8C20-A6AFF9195481}" type="slidenum">
              <a:rPr lang="es-EC" smtClean="0"/>
              <a:t>‹Nº›</a:t>
            </a:fld>
            <a:endParaRPr lang="es-EC"/>
          </a:p>
        </p:txBody>
      </p:sp>
    </p:spTree>
    <p:extLst>
      <p:ext uri="{BB962C8B-B14F-4D97-AF65-F5344CB8AC3E}">
        <p14:creationId xmlns:p14="http://schemas.microsoft.com/office/powerpoint/2010/main" val="1192630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EBB986A6-B419-4246-845C-FA1F46A50792}" type="datetimeFigureOut">
              <a:rPr lang="es-EC" smtClean="0"/>
              <a:t>25/6/2021</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0B40A9C4-0186-426A-8C20-A6AFF9195481}" type="slidenum">
              <a:rPr lang="es-EC" smtClean="0"/>
              <a:t>‹Nº›</a:t>
            </a:fld>
            <a:endParaRPr lang="es-EC"/>
          </a:p>
        </p:txBody>
      </p:sp>
    </p:spTree>
    <p:extLst>
      <p:ext uri="{BB962C8B-B14F-4D97-AF65-F5344CB8AC3E}">
        <p14:creationId xmlns:p14="http://schemas.microsoft.com/office/powerpoint/2010/main" val="3770450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EBB986A6-B419-4246-845C-FA1F46A50792}" type="datetimeFigureOut">
              <a:rPr lang="es-EC" smtClean="0"/>
              <a:t>25/6/2021</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0B40A9C4-0186-426A-8C20-A6AFF9195481}" type="slidenum">
              <a:rPr lang="es-EC" smtClean="0"/>
              <a:t>‹Nº›</a:t>
            </a:fld>
            <a:endParaRPr lang="es-EC"/>
          </a:p>
        </p:txBody>
      </p:sp>
    </p:spTree>
    <p:extLst>
      <p:ext uri="{BB962C8B-B14F-4D97-AF65-F5344CB8AC3E}">
        <p14:creationId xmlns:p14="http://schemas.microsoft.com/office/powerpoint/2010/main" val="309521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EBB986A6-B419-4246-845C-FA1F46A50792}" type="datetimeFigureOut">
              <a:rPr lang="es-EC" smtClean="0"/>
              <a:t>25/6/2021</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0B40A9C4-0186-426A-8C20-A6AFF9195481}" type="slidenum">
              <a:rPr lang="es-EC" smtClean="0"/>
              <a:t>‹Nº›</a:t>
            </a:fld>
            <a:endParaRPr lang="es-EC"/>
          </a:p>
        </p:txBody>
      </p:sp>
    </p:spTree>
    <p:extLst>
      <p:ext uri="{BB962C8B-B14F-4D97-AF65-F5344CB8AC3E}">
        <p14:creationId xmlns:p14="http://schemas.microsoft.com/office/powerpoint/2010/main" val="29547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p:cNvSpPr>
            <a:spLocks noGrp="1"/>
          </p:cNvSpPr>
          <p:nvPr>
            <p:ph type="dt" sz="half" idx="10"/>
          </p:nvPr>
        </p:nvSpPr>
        <p:spPr/>
        <p:txBody>
          <a:bodyPr/>
          <a:lstStyle/>
          <a:p>
            <a:fld id="{EBB986A6-B419-4246-845C-FA1F46A50792}" type="datetimeFigureOut">
              <a:rPr lang="es-EC" smtClean="0"/>
              <a:t>25/6/2021</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0B40A9C4-0186-426A-8C20-A6AFF9195481}" type="slidenum">
              <a:rPr lang="es-EC" smtClean="0"/>
              <a:t>‹Nº›</a:t>
            </a:fld>
            <a:endParaRPr lang="es-EC"/>
          </a:p>
        </p:txBody>
      </p:sp>
    </p:spTree>
    <p:extLst>
      <p:ext uri="{BB962C8B-B14F-4D97-AF65-F5344CB8AC3E}">
        <p14:creationId xmlns:p14="http://schemas.microsoft.com/office/powerpoint/2010/main" val="1537650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p:cNvSpPr>
            <a:spLocks noGrp="1"/>
          </p:cNvSpPr>
          <p:nvPr>
            <p:ph type="dt" sz="half" idx="10"/>
          </p:nvPr>
        </p:nvSpPr>
        <p:spPr/>
        <p:txBody>
          <a:bodyPr/>
          <a:lstStyle/>
          <a:p>
            <a:fld id="{EBB986A6-B419-4246-845C-FA1F46A50792}" type="datetimeFigureOut">
              <a:rPr lang="es-EC" smtClean="0"/>
              <a:t>25/6/2021</a:t>
            </a:fld>
            <a:endParaRPr lang="es-EC"/>
          </a:p>
        </p:txBody>
      </p:sp>
      <p:sp>
        <p:nvSpPr>
          <p:cNvPr id="8" name="Marcador de pie de página 7"/>
          <p:cNvSpPr>
            <a:spLocks noGrp="1"/>
          </p:cNvSpPr>
          <p:nvPr>
            <p:ph type="ftr" sz="quarter" idx="11"/>
          </p:nvPr>
        </p:nvSpPr>
        <p:spPr/>
        <p:txBody>
          <a:bodyPr/>
          <a:lstStyle/>
          <a:p>
            <a:endParaRPr lang="es-EC"/>
          </a:p>
        </p:txBody>
      </p:sp>
      <p:sp>
        <p:nvSpPr>
          <p:cNvPr id="9" name="Marcador de número de diapositiva 8"/>
          <p:cNvSpPr>
            <a:spLocks noGrp="1"/>
          </p:cNvSpPr>
          <p:nvPr>
            <p:ph type="sldNum" sz="quarter" idx="12"/>
          </p:nvPr>
        </p:nvSpPr>
        <p:spPr/>
        <p:txBody>
          <a:bodyPr/>
          <a:lstStyle/>
          <a:p>
            <a:fld id="{0B40A9C4-0186-426A-8C20-A6AFF9195481}" type="slidenum">
              <a:rPr lang="es-EC" smtClean="0"/>
              <a:t>‹Nº›</a:t>
            </a:fld>
            <a:endParaRPr lang="es-EC"/>
          </a:p>
        </p:txBody>
      </p:sp>
    </p:spTree>
    <p:extLst>
      <p:ext uri="{BB962C8B-B14F-4D97-AF65-F5344CB8AC3E}">
        <p14:creationId xmlns:p14="http://schemas.microsoft.com/office/powerpoint/2010/main" val="215441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fecha 2"/>
          <p:cNvSpPr>
            <a:spLocks noGrp="1"/>
          </p:cNvSpPr>
          <p:nvPr>
            <p:ph type="dt" sz="half" idx="10"/>
          </p:nvPr>
        </p:nvSpPr>
        <p:spPr/>
        <p:txBody>
          <a:bodyPr/>
          <a:lstStyle/>
          <a:p>
            <a:fld id="{EBB986A6-B419-4246-845C-FA1F46A50792}" type="datetimeFigureOut">
              <a:rPr lang="es-EC" smtClean="0"/>
              <a:t>25/6/2021</a:t>
            </a:fld>
            <a:endParaRPr lang="es-EC"/>
          </a:p>
        </p:txBody>
      </p:sp>
      <p:sp>
        <p:nvSpPr>
          <p:cNvPr id="4" name="Marcador de pie de página 3"/>
          <p:cNvSpPr>
            <a:spLocks noGrp="1"/>
          </p:cNvSpPr>
          <p:nvPr>
            <p:ph type="ftr" sz="quarter" idx="11"/>
          </p:nvPr>
        </p:nvSpPr>
        <p:spPr/>
        <p:txBody>
          <a:bodyPr/>
          <a:lstStyle/>
          <a:p>
            <a:endParaRPr lang="es-EC"/>
          </a:p>
        </p:txBody>
      </p:sp>
      <p:sp>
        <p:nvSpPr>
          <p:cNvPr id="5" name="Marcador de número de diapositiva 4"/>
          <p:cNvSpPr>
            <a:spLocks noGrp="1"/>
          </p:cNvSpPr>
          <p:nvPr>
            <p:ph type="sldNum" sz="quarter" idx="12"/>
          </p:nvPr>
        </p:nvSpPr>
        <p:spPr/>
        <p:txBody>
          <a:bodyPr/>
          <a:lstStyle/>
          <a:p>
            <a:fld id="{0B40A9C4-0186-426A-8C20-A6AFF9195481}" type="slidenum">
              <a:rPr lang="es-EC" smtClean="0"/>
              <a:t>‹Nº›</a:t>
            </a:fld>
            <a:endParaRPr lang="es-EC"/>
          </a:p>
        </p:txBody>
      </p:sp>
    </p:spTree>
    <p:extLst>
      <p:ext uri="{BB962C8B-B14F-4D97-AF65-F5344CB8AC3E}">
        <p14:creationId xmlns:p14="http://schemas.microsoft.com/office/powerpoint/2010/main" val="301065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BB986A6-B419-4246-845C-FA1F46A50792}" type="datetimeFigureOut">
              <a:rPr lang="es-EC" smtClean="0"/>
              <a:t>25/6/2021</a:t>
            </a:fld>
            <a:endParaRPr lang="es-EC"/>
          </a:p>
        </p:txBody>
      </p:sp>
      <p:sp>
        <p:nvSpPr>
          <p:cNvPr id="3" name="Marcador de pie de página 2"/>
          <p:cNvSpPr>
            <a:spLocks noGrp="1"/>
          </p:cNvSpPr>
          <p:nvPr>
            <p:ph type="ftr" sz="quarter" idx="11"/>
          </p:nvPr>
        </p:nvSpPr>
        <p:spPr/>
        <p:txBody>
          <a:bodyPr/>
          <a:lstStyle/>
          <a:p>
            <a:endParaRPr lang="es-EC"/>
          </a:p>
        </p:txBody>
      </p:sp>
      <p:sp>
        <p:nvSpPr>
          <p:cNvPr id="4" name="Marcador de número de diapositiva 3"/>
          <p:cNvSpPr>
            <a:spLocks noGrp="1"/>
          </p:cNvSpPr>
          <p:nvPr>
            <p:ph type="sldNum" sz="quarter" idx="12"/>
          </p:nvPr>
        </p:nvSpPr>
        <p:spPr/>
        <p:txBody>
          <a:bodyPr/>
          <a:lstStyle/>
          <a:p>
            <a:fld id="{0B40A9C4-0186-426A-8C20-A6AFF9195481}" type="slidenum">
              <a:rPr lang="es-EC" smtClean="0"/>
              <a:t>‹Nº›</a:t>
            </a:fld>
            <a:endParaRPr lang="es-EC"/>
          </a:p>
        </p:txBody>
      </p:sp>
    </p:spTree>
    <p:extLst>
      <p:ext uri="{BB962C8B-B14F-4D97-AF65-F5344CB8AC3E}">
        <p14:creationId xmlns:p14="http://schemas.microsoft.com/office/powerpoint/2010/main" val="4245085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EBB986A6-B419-4246-845C-FA1F46A50792}" type="datetimeFigureOut">
              <a:rPr lang="es-EC" smtClean="0"/>
              <a:t>25/6/2021</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0B40A9C4-0186-426A-8C20-A6AFF9195481}" type="slidenum">
              <a:rPr lang="es-EC" smtClean="0"/>
              <a:t>‹Nº›</a:t>
            </a:fld>
            <a:endParaRPr lang="es-EC"/>
          </a:p>
        </p:txBody>
      </p:sp>
    </p:spTree>
    <p:extLst>
      <p:ext uri="{BB962C8B-B14F-4D97-AF65-F5344CB8AC3E}">
        <p14:creationId xmlns:p14="http://schemas.microsoft.com/office/powerpoint/2010/main" val="2706482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EBB986A6-B419-4246-845C-FA1F46A50792}" type="datetimeFigureOut">
              <a:rPr lang="es-EC" smtClean="0"/>
              <a:t>25/6/2021</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0B40A9C4-0186-426A-8C20-A6AFF9195481}" type="slidenum">
              <a:rPr lang="es-EC" smtClean="0"/>
              <a:t>‹Nº›</a:t>
            </a:fld>
            <a:endParaRPr lang="es-EC"/>
          </a:p>
        </p:txBody>
      </p:sp>
    </p:spTree>
    <p:extLst>
      <p:ext uri="{BB962C8B-B14F-4D97-AF65-F5344CB8AC3E}">
        <p14:creationId xmlns:p14="http://schemas.microsoft.com/office/powerpoint/2010/main" val="458493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B986A6-B419-4246-845C-FA1F46A50792}" type="datetimeFigureOut">
              <a:rPr lang="es-EC" smtClean="0"/>
              <a:t>25/6/2021</a:t>
            </a:fld>
            <a:endParaRPr lang="es-EC"/>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0A9C4-0186-426A-8C20-A6AFF9195481}" type="slidenum">
              <a:rPr lang="es-EC" smtClean="0"/>
              <a:t>‹Nº›</a:t>
            </a:fld>
            <a:endParaRPr lang="es-EC"/>
          </a:p>
        </p:txBody>
      </p:sp>
    </p:spTree>
    <p:extLst>
      <p:ext uri="{BB962C8B-B14F-4D97-AF65-F5344CB8AC3E}">
        <p14:creationId xmlns:p14="http://schemas.microsoft.com/office/powerpoint/2010/main" val="3590529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2346795" y="2302345"/>
            <a:ext cx="844503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s-EC" sz="4400" b="1" dirty="0">
                <a:latin typeface="Calibri" panose="020F0502020204030204" pitchFamily="34" charset="0"/>
                <a:cs typeface="Arial" panose="020B0604020202020204" pitchFamily="34" charset="0"/>
              </a:rPr>
              <a:t>GESTIÓN DE COMPRAS</a:t>
            </a:r>
            <a:endParaRPr lang="es-EC" sz="2400" b="1" dirty="0">
              <a:latin typeface="Calibri" panose="020F0502020204030204" pitchFamily="34" charset="0"/>
              <a:cs typeface="Arial" panose="020B0604020202020204" pitchFamily="34" charset="0"/>
            </a:endParaRPr>
          </a:p>
        </p:txBody>
      </p:sp>
      <p:pic>
        <p:nvPicPr>
          <p:cNvPr id="7" name="Imagen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8925" y="600075"/>
            <a:ext cx="7118350"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918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4CD1452-2137-4074-8BC7-551FFC5CF41C}"/>
              </a:ext>
            </a:extLst>
          </p:cNvPr>
          <p:cNvSpPr/>
          <p:nvPr/>
        </p:nvSpPr>
        <p:spPr>
          <a:xfrm rot="16200000">
            <a:off x="-1020403" y="2578888"/>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1</a:t>
            </a:r>
          </a:p>
        </p:txBody>
      </p:sp>
      <p:sp>
        <p:nvSpPr>
          <p:cNvPr id="61" name="Rectangle 4">
            <a:extLst>
              <a:ext uri="{FF2B5EF4-FFF2-40B4-BE49-F238E27FC236}">
                <a16:creationId xmlns:a16="http://schemas.microsoft.com/office/drawing/2014/main" id="{CDCF30FC-A0C2-4252-9F7F-1A64036F8D11}"/>
              </a:ext>
            </a:extLst>
          </p:cNvPr>
          <p:cNvSpPr txBox="1">
            <a:spLocks noChangeArrowheads="1"/>
          </p:cNvSpPr>
          <p:nvPr/>
        </p:nvSpPr>
        <p:spPr>
          <a:xfrm>
            <a:off x="1319447" y="669841"/>
            <a:ext cx="10262951" cy="46423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altLang="en-US" sz="3200" dirty="0"/>
              <a:t>Tiene un impacto directo en los costos de producción.</a:t>
            </a:r>
          </a:p>
          <a:p>
            <a:pPr>
              <a:lnSpc>
                <a:spcPct val="100000"/>
              </a:lnSpc>
            </a:pPr>
            <a:r>
              <a:rPr lang="es-ES" altLang="en-US" sz="3200" dirty="0"/>
              <a:t>Sus tiempos de respuesta afectan directamente a la satisfacción del cliente.</a:t>
            </a:r>
          </a:p>
          <a:p>
            <a:pPr>
              <a:lnSpc>
                <a:spcPct val="100000"/>
              </a:lnSpc>
            </a:pPr>
            <a:r>
              <a:rPr lang="es-ES" altLang="en-US" sz="3200" dirty="0"/>
              <a:t>Los conflictos internos de la organización influyen en la Gestión Logística.</a:t>
            </a:r>
          </a:p>
          <a:p>
            <a:pPr>
              <a:lnSpc>
                <a:spcPct val="100000"/>
              </a:lnSpc>
            </a:pPr>
            <a:r>
              <a:rPr lang="es-ES" altLang="en-US" sz="3200" dirty="0"/>
              <a:t>Ofrece una oportunidad de mejorar la eficiencia y los costos.</a:t>
            </a:r>
          </a:p>
        </p:txBody>
      </p:sp>
    </p:spTree>
    <p:extLst>
      <p:ext uri="{BB962C8B-B14F-4D97-AF65-F5344CB8AC3E}">
        <p14:creationId xmlns:p14="http://schemas.microsoft.com/office/powerpoint/2010/main" val="3602169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4CD1452-2137-4074-8BC7-551FFC5CF41C}"/>
              </a:ext>
            </a:extLst>
          </p:cNvPr>
          <p:cNvSpPr/>
          <p:nvPr/>
        </p:nvSpPr>
        <p:spPr>
          <a:xfrm rot="16200000">
            <a:off x="-1020403" y="2578888"/>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1</a:t>
            </a:r>
          </a:p>
        </p:txBody>
      </p:sp>
      <p:sp>
        <p:nvSpPr>
          <p:cNvPr id="3" name="Rectangle 2">
            <a:extLst>
              <a:ext uri="{FF2B5EF4-FFF2-40B4-BE49-F238E27FC236}">
                <a16:creationId xmlns:a16="http://schemas.microsoft.com/office/drawing/2014/main" id="{F8124E24-3688-4DAC-93EF-FE984460BC80}"/>
              </a:ext>
            </a:extLst>
          </p:cNvPr>
          <p:cNvSpPr>
            <a:spLocks noChangeArrowheads="1"/>
          </p:cNvSpPr>
          <p:nvPr/>
        </p:nvSpPr>
        <p:spPr bwMode="auto">
          <a:xfrm>
            <a:off x="2797233" y="618108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 name="Rectangle 3">
            <a:extLst>
              <a:ext uri="{FF2B5EF4-FFF2-40B4-BE49-F238E27FC236}">
                <a16:creationId xmlns:a16="http://schemas.microsoft.com/office/drawing/2014/main" id="{77B5771D-7427-498B-A063-8E3E6EC2B92B}"/>
              </a:ext>
            </a:extLst>
          </p:cNvPr>
          <p:cNvSpPr>
            <a:spLocks noChangeArrowheads="1"/>
          </p:cNvSpPr>
          <p:nvPr/>
        </p:nvSpPr>
        <p:spPr bwMode="auto">
          <a:xfrm>
            <a:off x="5235633" y="6181083"/>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 name="Rectangle 4">
            <a:extLst>
              <a:ext uri="{FF2B5EF4-FFF2-40B4-BE49-F238E27FC236}">
                <a16:creationId xmlns:a16="http://schemas.microsoft.com/office/drawing/2014/main" id="{7C0E81AD-77DF-42A3-97AD-6BBEC1F6A08C}"/>
              </a:ext>
            </a:extLst>
          </p:cNvPr>
          <p:cNvSpPr>
            <a:spLocks noChangeArrowheads="1"/>
          </p:cNvSpPr>
          <p:nvPr/>
        </p:nvSpPr>
        <p:spPr bwMode="auto">
          <a:xfrm>
            <a:off x="2797233" y="618108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 name="Rectangle 5">
            <a:extLst>
              <a:ext uri="{FF2B5EF4-FFF2-40B4-BE49-F238E27FC236}">
                <a16:creationId xmlns:a16="http://schemas.microsoft.com/office/drawing/2014/main" id="{5B056148-FD1C-4C42-B108-FE2B009A36CF}"/>
              </a:ext>
            </a:extLst>
          </p:cNvPr>
          <p:cNvSpPr>
            <a:spLocks noChangeArrowheads="1"/>
          </p:cNvSpPr>
          <p:nvPr/>
        </p:nvSpPr>
        <p:spPr bwMode="auto">
          <a:xfrm>
            <a:off x="5235633" y="6181083"/>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 name="Rectangle 6">
            <a:extLst>
              <a:ext uri="{FF2B5EF4-FFF2-40B4-BE49-F238E27FC236}">
                <a16:creationId xmlns:a16="http://schemas.microsoft.com/office/drawing/2014/main" id="{C04D0419-952C-4B9C-985D-2498505E7C00}"/>
              </a:ext>
            </a:extLst>
          </p:cNvPr>
          <p:cNvSpPr>
            <a:spLocks noChangeArrowheads="1"/>
          </p:cNvSpPr>
          <p:nvPr/>
        </p:nvSpPr>
        <p:spPr bwMode="auto">
          <a:xfrm>
            <a:off x="2797233" y="618108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 name="Rectangle 7">
            <a:extLst>
              <a:ext uri="{FF2B5EF4-FFF2-40B4-BE49-F238E27FC236}">
                <a16:creationId xmlns:a16="http://schemas.microsoft.com/office/drawing/2014/main" id="{9B63D88B-455C-4AD7-9748-D55FB534EEE3}"/>
              </a:ext>
            </a:extLst>
          </p:cNvPr>
          <p:cNvSpPr>
            <a:spLocks noChangeArrowheads="1"/>
          </p:cNvSpPr>
          <p:nvPr/>
        </p:nvSpPr>
        <p:spPr bwMode="auto">
          <a:xfrm>
            <a:off x="5235633" y="6181083"/>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 name="Rectangle 8">
            <a:extLst>
              <a:ext uri="{FF2B5EF4-FFF2-40B4-BE49-F238E27FC236}">
                <a16:creationId xmlns:a16="http://schemas.microsoft.com/office/drawing/2014/main" id="{4C6E0BDC-962C-4865-8482-FED13E2FF8B8}"/>
              </a:ext>
            </a:extLst>
          </p:cNvPr>
          <p:cNvSpPr>
            <a:spLocks noChangeArrowheads="1"/>
          </p:cNvSpPr>
          <p:nvPr/>
        </p:nvSpPr>
        <p:spPr bwMode="auto">
          <a:xfrm>
            <a:off x="2192396" y="366071"/>
            <a:ext cx="8883650" cy="582211"/>
          </a:xfrm>
          <a:prstGeom prst="rect">
            <a:avLst/>
          </a:prstGeom>
          <a:noFill/>
          <a:ln w="12700">
            <a:noFill/>
            <a:miter lim="800000"/>
            <a:headEnd/>
            <a:tailEnd/>
          </a:ln>
          <a:effectLst/>
        </p:spPr>
        <p:txBody>
          <a:bodyPr lIns="90488" tIns="44450" rIns="90488" bIns="44450">
            <a:spAutoFit/>
          </a:bodyPr>
          <a:lstStyle/>
          <a:p>
            <a:pPr algn="ctr" defTabSz="762000" eaLnBrk="0" hangingPunct="0">
              <a:defRPr/>
            </a:pPr>
            <a:r>
              <a:rPr lang="es-ES" sz="3200" dirty="0">
                <a:solidFill>
                  <a:srgbClr val="FC0128"/>
                </a:solidFill>
                <a:effectLst>
                  <a:outerShdw blurRad="38100" dist="38100" dir="2700000" algn="tl">
                    <a:srgbClr val="C0C0C0"/>
                  </a:outerShdw>
                </a:effectLst>
                <a:latin typeface="Arial Rounded MT Bold" pitchFamily="34" charset="0"/>
              </a:rPr>
              <a:t>Grandes Retos de la Gestión de Compras?</a:t>
            </a:r>
          </a:p>
        </p:txBody>
      </p:sp>
      <p:sp>
        <p:nvSpPr>
          <p:cNvPr id="10" name="Rectangle 9">
            <a:extLst>
              <a:ext uri="{FF2B5EF4-FFF2-40B4-BE49-F238E27FC236}">
                <a16:creationId xmlns:a16="http://schemas.microsoft.com/office/drawing/2014/main" id="{C1358505-98C1-4775-BB38-AC137AAC9DD9}"/>
              </a:ext>
            </a:extLst>
          </p:cNvPr>
          <p:cNvSpPr>
            <a:spLocks noChangeArrowheads="1"/>
          </p:cNvSpPr>
          <p:nvPr/>
        </p:nvSpPr>
        <p:spPr bwMode="auto">
          <a:xfrm>
            <a:off x="5235633" y="6331896"/>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 name="Rectangle 4">
            <a:extLst>
              <a:ext uri="{FF2B5EF4-FFF2-40B4-BE49-F238E27FC236}">
                <a16:creationId xmlns:a16="http://schemas.microsoft.com/office/drawing/2014/main" id="{4D20703F-9F8D-4238-967E-FD83C06C36B8}"/>
              </a:ext>
            </a:extLst>
          </p:cNvPr>
          <p:cNvSpPr txBox="1">
            <a:spLocks noChangeArrowheads="1"/>
          </p:cNvSpPr>
          <p:nvPr/>
        </p:nvSpPr>
        <p:spPr>
          <a:xfrm>
            <a:off x="1319447" y="1387929"/>
            <a:ext cx="10262951" cy="5104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altLang="en-US" sz="3200" dirty="0"/>
              <a:t>Cómo ser la empresa con el mejor precio?</a:t>
            </a:r>
          </a:p>
          <a:p>
            <a:pPr>
              <a:lnSpc>
                <a:spcPct val="100000"/>
              </a:lnSpc>
            </a:pPr>
            <a:r>
              <a:rPr lang="es-ES" altLang="en-US" sz="3200" dirty="0"/>
              <a:t>Cómo mejorar el servicio?</a:t>
            </a:r>
          </a:p>
          <a:p>
            <a:pPr>
              <a:lnSpc>
                <a:spcPct val="100000"/>
              </a:lnSpc>
            </a:pPr>
            <a:r>
              <a:rPr lang="es-ES" altLang="en-US" sz="3200" dirty="0"/>
              <a:t>Qué se necesita para reducir realmente los costos?</a:t>
            </a:r>
          </a:p>
          <a:p>
            <a:pPr>
              <a:lnSpc>
                <a:spcPct val="100000"/>
              </a:lnSpc>
            </a:pPr>
            <a:r>
              <a:rPr lang="es-ES" altLang="en-US" sz="3200" dirty="0"/>
              <a:t>Cómo responder a las urgencias sin perder el control de los costos?</a:t>
            </a:r>
          </a:p>
          <a:p>
            <a:pPr lvl="1">
              <a:lnSpc>
                <a:spcPct val="100000"/>
              </a:lnSpc>
            </a:pPr>
            <a:r>
              <a:rPr lang="es-ES" altLang="en-US" sz="2800" dirty="0"/>
              <a:t>Innovación</a:t>
            </a:r>
          </a:p>
          <a:p>
            <a:pPr lvl="1">
              <a:lnSpc>
                <a:spcPct val="100000"/>
              </a:lnSpc>
            </a:pPr>
            <a:r>
              <a:rPr lang="es-ES" altLang="en-US" sz="2800" dirty="0"/>
              <a:t>Calidad</a:t>
            </a:r>
          </a:p>
          <a:p>
            <a:pPr lvl="1">
              <a:lnSpc>
                <a:spcPct val="100000"/>
              </a:lnSpc>
            </a:pPr>
            <a:r>
              <a:rPr lang="es-ES" altLang="en-US" sz="2800" dirty="0"/>
              <a:t>Reducción de Ciclos de Tiempo</a:t>
            </a:r>
          </a:p>
          <a:p>
            <a:pPr lvl="1">
              <a:lnSpc>
                <a:spcPct val="100000"/>
              </a:lnSpc>
            </a:pPr>
            <a:r>
              <a:rPr lang="es-ES" altLang="en-US" sz="2800" dirty="0"/>
              <a:t>Mejor Planificación</a:t>
            </a:r>
          </a:p>
        </p:txBody>
      </p:sp>
    </p:spTree>
    <p:extLst>
      <p:ext uri="{BB962C8B-B14F-4D97-AF65-F5344CB8AC3E}">
        <p14:creationId xmlns:p14="http://schemas.microsoft.com/office/powerpoint/2010/main" val="163471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WordArt 3"/>
          <p:cNvSpPr>
            <a:spLocks noChangeArrowheads="1" noChangeShapeType="1" noTextEdit="1"/>
          </p:cNvSpPr>
          <p:nvPr/>
        </p:nvSpPr>
        <p:spPr bwMode="auto">
          <a:xfrm>
            <a:off x="1679170" y="1374371"/>
            <a:ext cx="9825643" cy="205462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C" sz="3600" kern="10" dirty="0">
                <a:solidFill>
                  <a:srgbClr val="336699"/>
                </a:solidFill>
                <a:effectLst>
                  <a:outerShdw dist="45791" dir="2021404" algn="ctr" rotWithShape="0">
                    <a:srgbClr val="B2B2B2">
                      <a:alpha val="79999"/>
                    </a:srgbClr>
                  </a:outerShdw>
                </a:effectLst>
                <a:cs typeface="Times New Roman" panose="02020603050405020304" pitchFamily="18" charset="0"/>
              </a:rPr>
              <a:t>Capítulo II.</a:t>
            </a:r>
          </a:p>
          <a:p>
            <a:pPr algn="ctr"/>
            <a:r>
              <a:rPr lang="es-EC" sz="3600" kern="10" dirty="0">
                <a:solidFill>
                  <a:srgbClr val="336699"/>
                </a:solidFill>
                <a:effectLst>
                  <a:outerShdw dist="45791" dir="2021404" algn="ctr" rotWithShape="0">
                    <a:srgbClr val="B2B2B2">
                      <a:alpha val="79999"/>
                    </a:srgbClr>
                  </a:outerShdw>
                </a:effectLst>
                <a:cs typeface="Times New Roman" panose="02020603050405020304" pitchFamily="18" charset="0"/>
              </a:rPr>
              <a:t>PLANEACIÓN LOGÍSTICA</a:t>
            </a:r>
          </a:p>
        </p:txBody>
      </p:sp>
      <p:sp>
        <p:nvSpPr>
          <p:cNvPr id="4" name="Rectángulo 3">
            <a:extLst>
              <a:ext uri="{FF2B5EF4-FFF2-40B4-BE49-F238E27FC236}">
                <a16:creationId xmlns:a16="http://schemas.microsoft.com/office/drawing/2014/main" id="{FA75FE82-0095-4AB4-A948-2FDC28CD6A5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2</a:t>
            </a:r>
          </a:p>
        </p:txBody>
      </p:sp>
    </p:spTree>
    <p:extLst>
      <p:ext uri="{BB962C8B-B14F-4D97-AF65-F5344CB8AC3E}">
        <p14:creationId xmlns:p14="http://schemas.microsoft.com/office/powerpoint/2010/main" val="1148784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5F0FF9F-B7C6-4350-A622-B7D718984655}"/>
              </a:ext>
            </a:extLst>
          </p:cNvPr>
          <p:cNvSpPr/>
          <p:nvPr/>
        </p:nvSpPr>
        <p:spPr>
          <a:xfrm rot="16200000">
            <a:off x="-1020403" y="2578888"/>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2</a:t>
            </a:r>
          </a:p>
        </p:txBody>
      </p:sp>
      <p:sp>
        <p:nvSpPr>
          <p:cNvPr id="12" name="2 Título">
            <a:extLst>
              <a:ext uri="{FF2B5EF4-FFF2-40B4-BE49-F238E27FC236}">
                <a16:creationId xmlns:a16="http://schemas.microsoft.com/office/drawing/2014/main" id="{95D09A6B-69D9-4AF7-A611-39EE5DDC72FF}"/>
              </a:ext>
            </a:extLst>
          </p:cNvPr>
          <p:cNvSpPr txBox="1">
            <a:spLocks/>
          </p:cNvSpPr>
          <p:nvPr/>
        </p:nvSpPr>
        <p:spPr>
          <a:xfrm>
            <a:off x="457199" y="274638"/>
            <a:ext cx="10615353" cy="703930"/>
          </a:xfrm>
          <a:prstGeom prst="rect">
            <a:avLst/>
          </a:prstGeom>
        </p:spPr>
        <p:txBody>
          <a:bodyPr/>
          <a:lstStyle/>
          <a:p>
            <a:pPr algn="ctr">
              <a:defRPr/>
            </a:pPr>
            <a:r>
              <a:rPr lang="es-EC" sz="4400" kern="0" dirty="0">
                <a:solidFill>
                  <a:schemeClr val="tx2"/>
                </a:solidFill>
                <a:latin typeface="+mj-lt"/>
                <a:ea typeface="+mj-ea"/>
                <a:cs typeface="+mj-cs"/>
              </a:rPr>
              <a:t>Por qué planificar las compras?</a:t>
            </a:r>
            <a:endParaRPr lang="en-US" sz="4400" kern="0" dirty="0">
              <a:solidFill>
                <a:schemeClr val="tx2"/>
              </a:solidFill>
              <a:latin typeface="+mj-lt"/>
              <a:ea typeface="+mj-ea"/>
              <a:cs typeface="+mj-cs"/>
            </a:endParaRPr>
          </a:p>
        </p:txBody>
      </p:sp>
      <p:sp>
        <p:nvSpPr>
          <p:cNvPr id="14" name="Rectangle 4">
            <a:extLst>
              <a:ext uri="{FF2B5EF4-FFF2-40B4-BE49-F238E27FC236}">
                <a16:creationId xmlns:a16="http://schemas.microsoft.com/office/drawing/2014/main" id="{7BC7C6E9-B071-45BC-AE19-EB730DD88963}"/>
              </a:ext>
            </a:extLst>
          </p:cNvPr>
          <p:cNvSpPr txBox="1">
            <a:spLocks noChangeArrowheads="1"/>
          </p:cNvSpPr>
          <p:nvPr/>
        </p:nvSpPr>
        <p:spPr>
          <a:xfrm>
            <a:off x="1281448" y="1107829"/>
            <a:ext cx="10262951" cy="46423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altLang="en-US" sz="3200" dirty="0"/>
              <a:t>Por las condiciones de la economía </a:t>
            </a:r>
          </a:p>
          <a:p>
            <a:pPr>
              <a:lnSpc>
                <a:spcPct val="100000"/>
              </a:lnSpc>
            </a:pPr>
            <a:r>
              <a:rPr lang="es-ES" altLang="en-US" sz="3200" dirty="0"/>
              <a:t>Para anticiparse a los ciclos de recesión y reactivación</a:t>
            </a:r>
          </a:p>
          <a:p>
            <a:pPr>
              <a:lnSpc>
                <a:spcPct val="100000"/>
              </a:lnSpc>
            </a:pPr>
            <a:r>
              <a:rPr lang="es-ES" altLang="en-US" sz="3200" dirty="0"/>
              <a:t>Porque en tiempos de crisis los márgenes o beneficios se reducen.</a:t>
            </a:r>
          </a:p>
          <a:p>
            <a:pPr>
              <a:lnSpc>
                <a:spcPct val="100000"/>
              </a:lnSpc>
            </a:pPr>
            <a:r>
              <a:rPr lang="es-ES" altLang="en-US" sz="3200" dirty="0"/>
              <a:t>Porque la competencia se endurece.</a:t>
            </a:r>
          </a:p>
          <a:p>
            <a:pPr>
              <a:lnSpc>
                <a:spcPct val="100000"/>
              </a:lnSpc>
            </a:pPr>
            <a:r>
              <a:rPr lang="es-ES" altLang="en-US" sz="3200" dirty="0"/>
              <a:t>Porque para captar nuevos proyectos tenemos que ser competitivos.</a:t>
            </a:r>
          </a:p>
        </p:txBody>
      </p:sp>
    </p:spTree>
    <p:extLst>
      <p:ext uri="{BB962C8B-B14F-4D97-AF65-F5344CB8AC3E}">
        <p14:creationId xmlns:p14="http://schemas.microsoft.com/office/powerpoint/2010/main" val="2377734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4CD1452-2137-4074-8BC7-551FFC5CF41C}"/>
              </a:ext>
            </a:extLst>
          </p:cNvPr>
          <p:cNvSpPr/>
          <p:nvPr/>
        </p:nvSpPr>
        <p:spPr>
          <a:xfrm rot="16200000">
            <a:off x="-1020403" y="2578888"/>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2</a:t>
            </a:r>
          </a:p>
        </p:txBody>
      </p:sp>
      <p:sp>
        <p:nvSpPr>
          <p:cNvPr id="4" name="2 Título">
            <a:extLst>
              <a:ext uri="{FF2B5EF4-FFF2-40B4-BE49-F238E27FC236}">
                <a16:creationId xmlns:a16="http://schemas.microsoft.com/office/drawing/2014/main" id="{91BF28CE-57B9-4E2E-9967-013483E49077}"/>
              </a:ext>
            </a:extLst>
          </p:cNvPr>
          <p:cNvSpPr txBox="1">
            <a:spLocks/>
          </p:cNvSpPr>
          <p:nvPr/>
        </p:nvSpPr>
        <p:spPr>
          <a:xfrm>
            <a:off x="457199" y="274638"/>
            <a:ext cx="10615353" cy="703930"/>
          </a:xfrm>
          <a:prstGeom prst="rect">
            <a:avLst/>
          </a:prstGeom>
        </p:spPr>
        <p:txBody>
          <a:bodyPr/>
          <a:lstStyle/>
          <a:p>
            <a:pPr algn="ctr">
              <a:defRPr/>
            </a:pPr>
            <a:r>
              <a:rPr lang="es-EC" sz="4400" kern="0" dirty="0">
                <a:solidFill>
                  <a:schemeClr val="tx2"/>
                </a:solidFill>
                <a:latin typeface="+mj-lt"/>
                <a:ea typeface="+mj-ea"/>
                <a:cs typeface="+mj-cs"/>
              </a:rPr>
              <a:t>Qué ocurre en el entorno actual?</a:t>
            </a:r>
            <a:endParaRPr lang="en-US" sz="4400" kern="0" dirty="0">
              <a:solidFill>
                <a:schemeClr val="tx2"/>
              </a:solidFill>
              <a:latin typeface="+mj-lt"/>
              <a:ea typeface="+mj-ea"/>
              <a:cs typeface="+mj-cs"/>
            </a:endParaRPr>
          </a:p>
        </p:txBody>
      </p:sp>
      <p:sp>
        <p:nvSpPr>
          <p:cNvPr id="6" name="Rectangle 4">
            <a:extLst>
              <a:ext uri="{FF2B5EF4-FFF2-40B4-BE49-F238E27FC236}">
                <a16:creationId xmlns:a16="http://schemas.microsoft.com/office/drawing/2014/main" id="{B9069634-9DF6-4749-BB13-3F1E49390A36}"/>
              </a:ext>
            </a:extLst>
          </p:cNvPr>
          <p:cNvSpPr txBox="1">
            <a:spLocks noChangeArrowheads="1"/>
          </p:cNvSpPr>
          <p:nvPr/>
        </p:nvSpPr>
        <p:spPr>
          <a:xfrm>
            <a:off x="1281448" y="1107829"/>
            <a:ext cx="10262951" cy="46423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altLang="en-US" sz="3200" dirty="0"/>
              <a:t>La oferta superó a la demanda</a:t>
            </a:r>
          </a:p>
          <a:p>
            <a:pPr>
              <a:lnSpc>
                <a:spcPct val="100000"/>
              </a:lnSpc>
            </a:pPr>
            <a:r>
              <a:rPr lang="es-ES" altLang="en-US" sz="3200" dirty="0"/>
              <a:t>Existe una Alta Competencia.</a:t>
            </a:r>
          </a:p>
          <a:p>
            <a:pPr>
              <a:lnSpc>
                <a:spcPct val="100000"/>
              </a:lnSpc>
            </a:pPr>
            <a:r>
              <a:rPr lang="es-ES" altLang="en-US" sz="3200" dirty="0"/>
              <a:t>Exigencias de Calidad y Servicio al Cliente</a:t>
            </a:r>
          </a:p>
          <a:p>
            <a:pPr>
              <a:lnSpc>
                <a:spcPct val="100000"/>
              </a:lnSpc>
            </a:pPr>
            <a:r>
              <a:rPr lang="es-ES" altLang="en-US" sz="3200" dirty="0"/>
              <a:t>Continuos avances tecnológicos, informáticos y de comunicación.</a:t>
            </a:r>
          </a:p>
          <a:p>
            <a:pPr>
              <a:lnSpc>
                <a:spcPct val="100000"/>
              </a:lnSpc>
            </a:pPr>
            <a:r>
              <a:rPr lang="es-ES" altLang="en-US" sz="3200" dirty="0"/>
              <a:t>Nueva realidad creada por una pandemia global.</a:t>
            </a:r>
          </a:p>
        </p:txBody>
      </p:sp>
    </p:spTree>
    <p:extLst>
      <p:ext uri="{BB962C8B-B14F-4D97-AF65-F5344CB8AC3E}">
        <p14:creationId xmlns:p14="http://schemas.microsoft.com/office/powerpoint/2010/main" val="3079772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4CD1452-2137-4074-8BC7-551FFC5CF41C}"/>
              </a:ext>
            </a:extLst>
          </p:cNvPr>
          <p:cNvSpPr/>
          <p:nvPr/>
        </p:nvSpPr>
        <p:spPr>
          <a:xfrm rot="16200000">
            <a:off x="-1020403" y="2578888"/>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2</a:t>
            </a:r>
          </a:p>
        </p:txBody>
      </p:sp>
      <p:sp>
        <p:nvSpPr>
          <p:cNvPr id="3" name="Rectangle 2">
            <a:extLst>
              <a:ext uri="{FF2B5EF4-FFF2-40B4-BE49-F238E27FC236}">
                <a16:creationId xmlns:a16="http://schemas.microsoft.com/office/drawing/2014/main" id="{2D1BFD09-8BB8-44AE-AABE-E8AE7C2C901A}"/>
              </a:ext>
            </a:extLst>
          </p:cNvPr>
          <p:cNvSpPr txBox="1">
            <a:spLocks noChangeArrowheads="1"/>
          </p:cNvSpPr>
          <p:nvPr/>
        </p:nvSpPr>
        <p:spPr>
          <a:xfrm>
            <a:off x="1706072" y="286696"/>
            <a:ext cx="9762069" cy="1143000"/>
          </a:xfrm>
          <a:prstGeom prst="rect">
            <a:avLst/>
          </a:prstGeom>
        </p:spPr>
        <p:txBody>
          <a:bodyPr/>
          <a:lstStyle>
            <a:defPPr>
              <a:defRPr lang="es-EC"/>
            </a:defPPr>
            <a:lvl1pPr>
              <a:lnSpc>
                <a:spcPct val="90000"/>
              </a:lnSpc>
              <a:spcBef>
                <a:spcPct val="0"/>
              </a:spcBef>
              <a:buNone/>
              <a:defRPr sz="4400">
                <a:latin typeface="+mj-lt"/>
                <a:ea typeface="+mj-ea"/>
                <a:cs typeface="+mj-cs"/>
              </a:defRPr>
            </a:lvl1pPr>
          </a:lstStyle>
          <a:p>
            <a:pPr algn="ctr"/>
            <a:r>
              <a:rPr lang="es-ES" altLang="en-US" b="1" dirty="0"/>
              <a:t>Qué incluye la Planeación Logística?</a:t>
            </a:r>
          </a:p>
        </p:txBody>
      </p:sp>
      <p:sp>
        <p:nvSpPr>
          <p:cNvPr id="10" name="Rectangle 4">
            <a:extLst>
              <a:ext uri="{FF2B5EF4-FFF2-40B4-BE49-F238E27FC236}">
                <a16:creationId xmlns:a16="http://schemas.microsoft.com/office/drawing/2014/main" id="{F40119E2-709F-4684-B153-138B09934DF3}"/>
              </a:ext>
            </a:extLst>
          </p:cNvPr>
          <p:cNvSpPr txBox="1">
            <a:spLocks noChangeArrowheads="1"/>
          </p:cNvSpPr>
          <p:nvPr/>
        </p:nvSpPr>
        <p:spPr>
          <a:xfrm>
            <a:off x="1231041" y="1918427"/>
            <a:ext cx="4062854" cy="46423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altLang="en-US" sz="3200" dirty="0"/>
              <a:t>Previsión de la Demanda</a:t>
            </a:r>
          </a:p>
          <a:p>
            <a:pPr>
              <a:lnSpc>
                <a:spcPct val="100000"/>
              </a:lnSpc>
            </a:pPr>
            <a:r>
              <a:rPr lang="es-ES" altLang="en-US" sz="3200" dirty="0"/>
              <a:t>Planificación de Requerimientos</a:t>
            </a:r>
          </a:p>
          <a:p>
            <a:pPr>
              <a:lnSpc>
                <a:spcPct val="100000"/>
              </a:lnSpc>
            </a:pPr>
            <a:r>
              <a:rPr lang="es-ES" altLang="en-US" sz="3200" dirty="0"/>
              <a:t>Compras</a:t>
            </a:r>
          </a:p>
          <a:p>
            <a:pPr>
              <a:lnSpc>
                <a:spcPct val="100000"/>
              </a:lnSpc>
            </a:pPr>
            <a:r>
              <a:rPr lang="es-ES" altLang="en-US" sz="3200" dirty="0"/>
              <a:t>Transporte</a:t>
            </a:r>
          </a:p>
          <a:p>
            <a:pPr>
              <a:lnSpc>
                <a:spcPct val="100000"/>
              </a:lnSpc>
            </a:pPr>
            <a:r>
              <a:rPr lang="es-ES" altLang="en-US" sz="3200" dirty="0"/>
              <a:t>Inventario de Producción</a:t>
            </a:r>
          </a:p>
        </p:txBody>
      </p:sp>
      <p:sp>
        <p:nvSpPr>
          <p:cNvPr id="4" name="CuadroTexto 3">
            <a:extLst>
              <a:ext uri="{FF2B5EF4-FFF2-40B4-BE49-F238E27FC236}">
                <a16:creationId xmlns:a16="http://schemas.microsoft.com/office/drawing/2014/main" id="{2B2607A1-1512-4D02-A565-EA3E3BFE98FF}"/>
              </a:ext>
            </a:extLst>
          </p:cNvPr>
          <p:cNvSpPr txBox="1"/>
          <p:nvPr/>
        </p:nvSpPr>
        <p:spPr>
          <a:xfrm>
            <a:off x="1231041" y="1155032"/>
            <a:ext cx="2763443" cy="830997"/>
          </a:xfrm>
          <a:prstGeom prst="rect">
            <a:avLst/>
          </a:prstGeom>
          <a:noFill/>
        </p:spPr>
        <p:txBody>
          <a:bodyPr wrap="square" rtlCol="0">
            <a:spAutoFit/>
          </a:bodyPr>
          <a:lstStyle/>
          <a:p>
            <a:pPr algn="ctr"/>
            <a:r>
              <a:rPr lang="es-EC" sz="2400" b="1" dirty="0">
                <a:solidFill>
                  <a:srgbClr val="C00000"/>
                </a:solidFill>
              </a:rPr>
              <a:t>GESTION DE MATERIALES</a:t>
            </a:r>
            <a:endParaRPr lang="en-US" sz="2400" b="1" dirty="0">
              <a:solidFill>
                <a:srgbClr val="C00000"/>
              </a:solidFill>
            </a:endParaRPr>
          </a:p>
        </p:txBody>
      </p:sp>
      <p:sp>
        <p:nvSpPr>
          <p:cNvPr id="6" name="CuadroTexto 5">
            <a:extLst>
              <a:ext uri="{FF2B5EF4-FFF2-40B4-BE49-F238E27FC236}">
                <a16:creationId xmlns:a16="http://schemas.microsoft.com/office/drawing/2014/main" id="{574AB03D-0E0A-4F2A-BE0A-3EF338532264}"/>
              </a:ext>
            </a:extLst>
          </p:cNvPr>
          <p:cNvSpPr txBox="1"/>
          <p:nvPr/>
        </p:nvSpPr>
        <p:spPr>
          <a:xfrm>
            <a:off x="4714278" y="1133263"/>
            <a:ext cx="2763443" cy="461665"/>
          </a:xfrm>
          <a:prstGeom prst="rect">
            <a:avLst/>
          </a:prstGeom>
          <a:noFill/>
        </p:spPr>
        <p:txBody>
          <a:bodyPr wrap="square" rtlCol="0">
            <a:spAutoFit/>
          </a:bodyPr>
          <a:lstStyle/>
          <a:p>
            <a:pPr algn="ctr"/>
            <a:r>
              <a:rPr lang="es-EC" sz="2400" b="1" dirty="0">
                <a:solidFill>
                  <a:srgbClr val="C00000"/>
                </a:solidFill>
              </a:rPr>
              <a:t>BODEGA</a:t>
            </a:r>
            <a:endParaRPr lang="en-US" sz="2400" b="1" dirty="0">
              <a:solidFill>
                <a:srgbClr val="C00000"/>
              </a:solidFill>
            </a:endParaRPr>
          </a:p>
        </p:txBody>
      </p:sp>
      <p:sp>
        <p:nvSpPr>
          <p:cNvPr id="7" name="CuadroTexto 6">
            <a:extLst>
              <a:ext uri="{FF2B5EF4-FFF2-40B4-BE49-F238E27FC236}">
                <a16:creationId xmlns:a16="http://schemas.microsoft.com/office/drawing/2014/main" id="{E1B4A31B-B010-4752-8472-264CEC27946A}"/>
              </a:ext>
            </a:extLst>
          </p:cNvPr>
          <p:cNvSpPr txBox="1"/>
          <p:nvPr/>
        </p:nvSpPr>
        <p:spPr>
          <a:xfrm>
            <a:off x="7952752" y="1097330"/>
            <a:ext cx="2763443" cy="830997"/>
          </a:xfrm>
          <a:prstGeom prst="rect">
            <a:avLst/>
          </a:prstGeom>
          <a:noFill/>
        </p:spPr>
        <p:txBody>
          <a:bodyPr wrap="square" rtlCol="0">
            <a:spAutoFit/>
          </a:bodyPr>
          <a:lstStyle/>
          <a:p>
            <a:pPr algn="ctr"/>
            <a:r>
              <a:rPr lang="es-EC" sz="2400" b="1" dirty="0">
                <a:solidFill>
                  <a:srgbClr val="C00000"/>
                </a:solidFill>
              </a:rPr>
              <a:t>LOGISTICA DE ENTREGA</a:t>
            </a:r>
            <a:endParaRPr lang="en-US" sz="2400" b="1" dirty="0">
              <a:solidFill>
                <a:srgbClr val="C00000"/>
              </a:solidFill>
            </a:endParaRPr>
          </a:p>
        </p:txBody>
      </p:sp>
      <p:sp>
        <p:nvSpPr>
          <p:cNvPr id="8" name="Rectangle 4">
            <a:extLst>
              <a:ext uri="{FF2B5EF4-FFF2-40B4-BE49-F238E27FC236}">
                <a16:creationId xmlns:a16="http://schemas.microsoft.com/office/drawing/2014/main" id="{F0887440-9077-4BFE-AD16-01AEF6429927}"/>
              </a:ext>
            </a:extLst>
          </p:cNvPr>
          <p:cNvSpPr txBox="1">
            <a:spLocks noChangeArrowheads="1"/>
          </p:cNvSpPr>
          <p:nvPr/>
        </p:nvSpPr>
        <p:spPr>
          <a:xfrm>
            <a:off x="4714278" y="1790333"/>
            <a:ext cx="4062854" cy="49152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altLang="en-US" sz="3200" dirty="0"/>
              <a:t>Almacenes</a:t>
            </a:r>
          </a:p>
          <a:p>
            <a:pPr>
              <a:lnSpc>
                <a:spcPct val="100000"/>
              </a:lnSpc>
            </a:pPr>
            <a:r>
              <a:rPr lang="es-ES" altLang="en-US" sz="3200" dirty="0"/>
              <a:t>Disponibilidad de espacio</a:t>
            </a:r>
          </a:p>
          <a:p>
            <a:pPr>
              <a:lnSpc>
                <a:spcPct val="100000"/>
              </a:lnSpc>
            </a:pPr>
            <a:r>
              <a:rPr lang="es-ES" altLang="en-US" sz="3200" dirty="0"/>
              <a:t>Planeación de la Entrega de Materiales</a:t>
            </a:r>
          </a:p>
          <a:p>
            <a:pPr>
              <a:lnSpc>
                <a:spcPct val="100000"/>
              </a:lnSpc>
            </a:pPr>
            <a:r>
              <a:rPr lang="es-ES" altLang="en-US" sz="3200" dirty="0"/>
              <a:t>Procesamiento de Pedidos</a:t>
            </a:r>
          </a:p>
          <a:p>
            <a:pPr>
              <a:lnSpc>
                <a:spcPct val="100000"/>
              </a:lnSpc>
            </a:pPr>
            <a:r>
              <a:rPr lang="es-ES" altLang="en-US" sz="3200" dirty="0"/>
              <a:t>Servicio al Cliente Interno</a:t>
            </a:r>
          </a:p>
        </p:txBody>
      </p:sp>
      <p:sp>
        <p:nvSpPr>
          <p:cNvPr id="9" name="Rectangle 4">
            <a:extLst>
              <a:ext uri="{FF2B5EF4-FFF2-40B4-BE49-F238E27FC236}">
                <a16:creationId xmlns:a16="http://schemas.microsoft.com/office/drawing/2014/main" id="{80056EBB-D82E-44B6-A4A2-67A2B9BE30C3}"/>
              </a:ext>
            </a:extLst>
          </p:cNvPr>
          <p:cNvSpPr txBox="1">
            <a:spLocks noChangeArrowheads="1"/>
          </p:cNvSpPr>
          <p:nvPr/>
        </p:nvSpPr>
        <p:spPr>
          <a:xfrm>
            <a:off x="8777132" y="2123732"/>
            <a:ext cx="2997773" cy="46423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altLang="en-US" sz="3200" dirty="0"/>
              <a:t>Productos terminados</a:t>
            </a:r>
          </a:p>
          <a:p>
            <a:pPr>
              <a:lnSpc>
                <a:spcPct val="100000"/>
              </a:lnSpc>
            </a:pPr>
            <a:r>
              <a:rPr lang="es-ES" altLang="en-US" sz="3200" dirty="0"/>
              <a:t>Planeación de la entrega</a:t>
            </a:r>
          </a:p>
          <a:p>
            <a:pPr>
              <a:lnSpc>
                <a:spcPct val="100000"/>
              </a:lnSpc>
            </a:pPr>
            <a:r>
              <a:rPr lang="es-ES" altLang="en-US" sz="3200" dirty="0"/>
              <a:t>Coordinar transporte</a:t>
            </a:r>
          </a:p>
          <a:p>
            <a:pPr>
              <a:lnSpc>
                <a:spcPct val="100000"/>
              </a:lnSpc>
            </a:pPr>
            <a:r>
              <a:rPr lang="es-ES" altLang="en-US" sz="3200" dirty="0"/>
              <a:t>Servicio al Cliente Externo</a:t>
            </a:r>
          </a:p>
        </p:txBody>
      </p:sp>
    </p:spTree>
    <p:extLst>
      <p:ext uri="{BB962C8B-B14F-4D97-AF65-F5344CB8AC3E}">
        <p14:creationId xmlns:p14="http://schemas.microsoft.com/office/powerpoint/2010/main" val="586207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4CD1452-2137-4074-8BC7-551FFC5CF41C}"/>
              </a:ext>
            </a:extLst>
          </p:cNvPr>
          <p:cNvSpPr/>
          <p:nvPr/>
        </p:nvSpPr>
        <p:spPr>
          <a:xfrm rot="16200000">
            <a:off x="-1020403" y="2578888"/>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2</a:t>
            </a:r>
          </a:p>
        </p:txBody>
      </p:sp>
      <p:sp>
        <p:nvSpPr>
          <p:cNvPr id="3" name="Rectangle 2">
            <a:extLst>
              <a:ext uri="{FF2B5EF4-FFF2-40B4-BE49-F238E27FC236}">
                <a16:creationId xmlns:a16="http://schemas.microsoft.com/office/drawing/2014/main" id="{F8E090EB-F56C-4E08-8FE4-368EB5BF78B1}"/>
              </a:ext>
            </a:extLst>
          </p:cNvPr>
          <p:cNvSpPr txBox="1">
            <a:spLocks noChangeArrowheads="1"/>
          </p:cNvSpPr>
          <p:nvPr/>
        </p:nvSpPr>
        <p:spPr>
          <a:xfrm>
            <a:off x="1588168" y="286696"/>
            <a:ext cx="9649327" cy="1143000"/>
          </a:xfrm>
          <a:prstGeom prst="rect">
            <a:avLst/>
          </a:prstGeom>
        </p:spPr>
        <p:txBody>
          <a:bodyPr/>
          <a:lstStyle>
            <a:defPPr>
              <a:defRPr lang="es-EC"/>
            </a:defPPr>
            <a:lvl1pPr>
              <a:lnSpc>
                <a:spcPct val="90000"/>
              </a:lnSpc>
              <a:spcBef>
                <a:spcPct val="0"/>
              </a:spcBef>
              <a:buNone/>
              <a:defRPr sz="4400">
                <a:latin typeface="+mj-lt"/>
                <a:ea typeface="+mj-ea"/>
                <a:cs typeface="+mj-cs"/>
              </a:defRPr>
            </a:lvl1pPr>
          </a:lstStyle>
          <a:p>
            <a:r>
              <a:rPr lang="es-ES" altLang="en-US" dirty="0"/>
              <a:t>Y vale la pena planear la logística?</a:t>
            </a:r>
          </a:p>
        </p:txBody>
      </p:sp>
      <p:sp>
        <p:nvSpPr>
          <p:cNvPr id="9" name="Rectangle 4">
            <a:extLst>
              <a:ext uri="{FF2B5EF4-FFF2-40B4-BE49-F238E27FC236}">
                <a16:creationId xmlns:a16="http://schemas.microsoft.com/office/drawing/2014/main" id="{CCBF6A6A-4E32-449B-A401-66BCD33BA7D7}"/>
              </a:ext>
            </a:extLst>
          </p:cNvPr>
          <p:cNvSpPr txBox="1">
            <a:spLocks noChangeArrowheads="1"/>
          </p:cNvSpPr>
          <p:nvPr/>
        </p:nvSpPr>
        <p:spPr>
          <a:xfrm>
            <a:off x="1455630" y="1645712"/>
            <a:ext cx="10262951" cy="46423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s-ES" altLang="en-US" sz="3200" dirty="0"/>
              <a:t>Por supuesto que sí. Permite identificar la disponibilidad de materiales, la rotación de los inventarios, evaluar la capacidad de respuesta de los proveedores, desarrollar opciones de nuevos proveedores, buscar opciones de costos competitivas, crear alianzas para abastecimientos a largo plazo, reducir los costos financieros de los productos en la bodega.</a:t>
            </a:r>
          </a:p>
        </p:txBody>
      </p:sp>
    </p:spTree>
    <p:extLst>
      <p:ext uri="{BB962C8B-B14F-4D97-AF65-F5344CB8AC3E}">
        <p14:creationId xmlns:p14="http://schemas.microsoft.com/office/powerpoint/2010/main" val="1437872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WordArt 3"/>
          <p:cNvSpPr>
            <a:spLocks noChangeArrowheads="1" noChangeShapeType="1" noTextEdit="1"/>
          </p:cNvSpPr>
          <p:nvPr/>
        </p:nvSpPr>
        <p:spPr bwMode="auto">
          <a:xfrm>
            <a:off x="1727296" y="1251285"/>
            <a:ext cx="9825643" cy="285148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730"/>
              </a:avLst>
            </a:prstTxWarp>
          </a:bodyPr>
          <a:lstStyle/>
          <a:p>
            <a:pPr algn="ctr"/>
            <a:r>
              <a:rPr lang="es-EC" sz="3600" kern="10" dirty="0">
                <a:solidFill>
                  <a:srgbClr val="336699"/>
                </a:solidFill>
                <a:effectLst>
                  <a:outerShdw dist="45791" dir="2021404" algn="ctr" rotWithShape="0">
                    <a:srgbClr val="B2B2B2">
                      <a:alpha val="79999"/>
                    </a:srgbClr>
                  </a:outerShdw>
                </a:effectLst>
                <a:cs typeface="Times New Roman" panose="02020603050405020304" pitchFamily="18" charset="0"/>
              </a:rPr>
              <a:t>Capítulo III.</a:t>
            </a:r>
          </a:p>
          <a:p>
            <a:pPr algn="ctr"/>
            <a:r>
              <a:rPr lang="es-EC" sz="3600" kern="10" dirty="0">
                <a:solidFill>
                  <a:srgbClr val="336699"/>
                </a:solidFill>
                <a:effectLst>
                  <a:outerShdw dist="45791" dir="2021404" algn="ctr" rotWithShape="0">
                    <a:srgbClr val="B2B2B2">
                      <a:alpha val="79999"/>
                    </a:srgbClr>
                  </a:outerShdw>
                </a:effectLst>
                <a:cs typeface="Times New Roman" panose="02020603050405020304" pitchFamily="18" charset="0"/>
              </a:rPr>
              <a:t>GESTIÓN DE COMPRAS</a:t>
            </a:r>
          </a:p>
        </p:txBody>
      </p:sp>
      <p:sp>
        <p:nvSpPr>
          <p:cNvPr id="4" name="Rectángulo 3">
            <a:extLst>
              <a:ext uri="{FF2B5EF4-FFF2-40B4-BE49-F238E27FC236}">
                <a16:creationId xmlns:a16="http://schemas.microsoft.com/office/drawing/2014/main" id="{FA75FE82-0095-4AB4-A948-2FDC28CD6A5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3</a:t>
            </a:r>
          </a:p>
        </p:txBody>
      </p:sp>
    </p:spTree>
    <p:extLst>
      <p:ext uri="{BB962C8B-B14F-4D97-AF65-F5344CB8AC3E}">
        <p14:creationId xmlns:p14="http://schemas.microsoft.com/office/powerpoint/2010/main" val="125903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A75FE82-0095-4AB4-A948-2FDC28CD6A5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3</a:t>
            </a:r>
          </a:p>
        </p:txBody>
      </p:sp>
      <p:sp>
        <p:nvSpPr>
          <p:cNvPr id="10" name="Text Box 2">
            <a:extLst>
              <a:ext uri="{FF2B5EF4-FFF2-40B4-BE49-F238E27FC236}">
                <a16:creationId xmlns:a16="http://schemas.microsoft.com/office/drawing/2014/main" id="{CC85B469-B02E-41B9-939F-03659CB226CB}"/>
              </a:ext>
            </a:extLst>
          </p:cNvPr>
          <p:cNvSpPr txBox="1">
            <a:spLocks noChangeArrowheads="1"/>
          </p:cNvSpPr>
          <p:nvPr/>
        </p:nvSpPr>
        <p:spPr bwMode="auto">
          <a:xfrm>
            <a:off x="1246906" y="726926"/>
            <a:ext cx="9975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spcBef>
                <a:spcPct val="50000"/>
              </a:spcBef>
            </a:pPr>
            <a:r>
              <a:rPr lang="es-ES_tradnl" dirty="0">
                <a:solidFill>
                  <a:srgbClr val="003300"/>
                </a:solidFill>
                <a:latin typeface="Arial" panose="020B0604020202020204" pitchFamily="34" charset="0"/>
              </a:rPr>
              <a:t>Qué es Comprar?</a:t>
            </a:r>
          </a:p>
        </p:txBody>
      </p:sp>
      <p:sp>
        <p:nvSpPr>
          <p:cNvPr id="2" name="CuadroTexto 1">
            <a:extLst>
              <a:ext uri="{FF2B5EF4-FFF2-40B4-BE49-F238E27FC236}">
                <a16:creationId xmlns:a16="http://schemas.microsoft.com/office/drawing/2014/main" id="{64128B60-5ABD-45FE-8150-F537A3264A5A}"/>
              </a:ext>
            </a:extLst>
          </p:cNvPr>
          <p:cNvSpPr txBox="1"/>
          <p:nvPr/>
        </p:nvSpPr>
        <p:spPr>
          <a:xfrm>
            <a:off x="2214281" y="1284853"/>
            <a:ext cx="7763435" cy="1569660"/>
          </a:xfrm>
          <a:prstGeom prst="rect">
            <a:avLst/>
          </a:prstGeom>
          <a:noFill/>
        </p:spPr>
        <p:txBody>
          <a:bodyPr wrap="square" rtlCol="0">
            <a:spAutoFit/>
          </a:bodyPr>
          <a:lstStyle/>
          <a:p>
            <a:pPr algn="ctr"/>
            <a:r>
              <a:rPr lang="es-EC" sz="2400" dirty="0"/>
              <a:t>Comprar es el proceso de localización y selección de proveedores, adquisición de productos (materias primas, insumos, materiales, equipos), previa una negociación sobre el precio y las condiciones de pago.</a:t>
            </a:r>
            <a:endParaRPr lang="en-US" sz="2400" dirty="0"/>
          </a:p>
        </p:txBody>
      </p:sp>
      <p:sp>
        <p:nvSpPr>
          <p:cNvPr id="6" name="CuadroTexto 5">
            <a:extLst>
              <a:ext uri="{FF2B5EF4-FFF2-40B4-BE49-F238E27FC236}">
                <a16:creationId xmlns:a16="http://schemas.microsoft.com/office/drawing/2014/main" id="{3E147085-6339-4F4D-B7A3-D12E0B4B6C18}"/>
              </a:ext>
            </a:extLst>
          </p:cNvPr>
          <p:cNvSpPr txBox="1"/>
          <p:nvPr/>
        </p:nvSpPr>
        <p:spPr>
          <a:xfrm>
            <a:off x="2214281" y="3080035"/>
            <a:ext cx="7763435" cy="1200329"/>
          </a:xfrm>
          <a:prstGeom prst="rect">
            <a:avLst/>
          </a:prstGeom>
          <a:noFill/>
        </p:spPr>
        <p:txBody>
          <a:bodyPr wrap="square" rtlCol="0">
            <a:spAutoFit/>
          </a:bodyPr>
          <a:lstStyle/>
          <a:p>
            <a:pPr algn="ctr"/>
            <a:r>
              <a:rPr lang="es-EC" sz="2400" dirty="0"/>
              <a:t>Dentro de la gestión de compras se incluye el seguimiento al proceso para garantizar el cumplimiento de las condiciones acordadas.</a:t>
            </a:r>
            <a:endParaRPr lang="en-US" sz="2400" dirty="0"/>
          </a:p>
        </p:txBody>
      </p:sp>
    </p:spTree>
    <p:extLst>
      <p:ext uri="{BB962C8B-B14F-4D97-AF65-F5344CB8AC3E}">
        <p14:creationId xmlns:p14="http://schemas.microsoft.com/office/powerpoint/2010/main" val="347690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A75FE82-0095-4AB4-A948-2FDC28CD6A5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3</a:t>
            </a:r>
          </a:p>
        </p:txBody>
      </p:sp>
      <p:sp>
        <p:nvSpPr>
          <p:cNvPr id="9" name="CuadroTexto 8">
            <a:extLst>
              <a:ext uri="{FF2B5EF4-FFF2-40B4-BE49-F238E27FC236}">
                <a16:creationId xmlns:a16="http://schemas.microsoft.com/office/drawing/2014/main" id="{38AAEB82-640A-445A-84F2-A7F818800154}"/>
              </a:ext>
            </a:extLst>
          </p:cNvPr>
          <p:cNvSpPr txBox="1"/>
          <p:nvPr/>
        </p:nvSpPr>
        <p:spPr>
          <a:xfrm>
            <a:off x="2214282" y="458271"/>
            <a:ext cx="7763435" cy="1200329"/>
          </a:xfrm>
          <a:prstGeom prst="rect">
            <a:avLst/>
          </a:prstGeom>
          <a:noFill/>
        </p:spPr>
        <p:txBody>
          <a:bodyPr wrap="square" rtlCol="0">
            <a:spAutoFit/>
          </a:bodyPr>
          <a:lstStyle/>
          <a:p>
            <a:pPr algn="ctr"/>
            <a:r>
              <a:rPr lang="es-EC" sz="2400" dirty="0"/>
              <a:t>Para el análisis de la gestión de compras es importante reconocer el impacto que tienen los bienes adquiridos sobre el costo final de los productos elaborados.  Por ejemplo:</a:t>
            </a:r>
          </a:p>
        </p:txBody>
      </p:sp>
      <p:graphicFrame>
        <p:nvGraphicFramePr>
          <p:cNvPr id="8" name="Tabla 9">
            <a:extLst>
              <a:ext uri="{FF2B5EF4-FFF2-40B4-BE49-F238E27FC236}">
                <a16:creationId xmlns:a16="http://schemas.microsoft.com/office/drawing/2014/main" id="{D4C9F64F-DE5C-48B3-A4EE-4B5976C2DE6F}"/>
              </a:ext>
            </a:extLst>
          </p:cNvPr>
          <p:cNvGraphicFramePr>
            <a:graphicFrameLocks noGrp="1"/>
          </p:cNvGraphicFramePr>
          <p:nvPr>
            <p:extLst>
              <p:ext uri="{D42A27DB-BD31-4B8C-83A1-F6EECF244321}">
                <p14:modId xmlns:p14="http://schemas.microsoft.com/office/powerpoint/2010/main" val="1167893280"/>
              </p:ext>
            </p:extLst>
          </p:nvPr>
        </p:nvGraphicFramePr>
        <p:xfrm>
          <a:off x="2214282" y="1924516"/>
          <a:ext cx="8128000" cy="2590800"/>
        </p:xfrm>
        <a:graphic>
          <a:graphicData uri="http://schemas.openxmlformats.org/drawingml/2006/table">
            <a:tbl>
              <a:tblPr firstRow="1" bandRow="1">
                <a:tableStyleId>{21E4AEA4-8DFA-4A89-87EB-49C32662AFE0}</a:tableStyleId>
              </a:tblPr>
              <a:tblGrid>
                <a:gridCol w="1807883">
                  <a:extLst>
                    <a:ext uri="{9D8B030D-6E8A-4147-A177-3AD203B41FA5}">
                      <a16:colId xmlns:a16="http://schemas.microsoft.com/office/drawing/2014/main" val="1190372494"/>
                    </a:ext>
                  </a:extLst>
                </a:gridCol>
                <a:gridCol w="6320117">
                  <a:extLst>
                    <a:ext uri="{9D8B030D-6E8A-4147-A177-3AD203B41FA5}">
                      <a16:colId xmlns:a16="http://schemas.microsoft.com/office/drawing/2014/main" val="2543349468"/>
                    </a:ext>
                  </a:extLst>
                </a:gridCol>
              </a:tblGrid>
              <a:tr h="370840">
                <a:tc>
                  <a:txBody>
                    <a:bodyPr/>
                    <a:lstStyle/>
                    <a:p>
                      <a:pPr algn="ctr"/>
                      <a:r>
                        <a:rPr lang="es-EC" sz="2800" dirty="0">
                          <a:solidFill>
                            <a:schemeClr val="tx1"/>
                          </a:solidFill>
                        </a:rPr>
                        <a:t>%</a:t>
                      </a:r>
                      <a:endParaRPr lang="en-US" sz="2800" dirty="0">
                        <a:solidFill>
                          <a:schemeClr val="tx1"/>
                        </a:solidFill>
                      </a:endParaRPr>
                    </a:p>
                  </a:txBody>
                  <a:tcPr/>
                </a:tc>
                <a:tc>
                  <a:txBody>
                    <a:bodyPr/>
                    <a:lstStyle/>
                    <a:p>
                      <a:r>
                        <a:rPr lang="es-EC" sz="2800" dirty="0">
                          <a:solidFill>
                            <a:schemeClr val="tx1"/>
                          </a:solidFill>
                        </a:rPr>
                        <a:t>DESCRIPCION DE LOS RUBROS</a:t>
                      </a:r>
                      <a:endParaRPr lang="en-US" sz="2800" dirty="0">
                        <a:solidFill>
                          <a:schemeClr val="tx1"/>
                        </a:solidFill>
                      </a:endParaRPr>
                    </a:p>
                  </a:txBody>
                  <a:tcPr/>
                </a:tc>
                <a:extLst>
                  <a:ext uri="{0D108BD9-81ED-4DB2-BD59-A6C34878D82A}">
                    <a16:rowId xmlns:a16="http://schemas.microsoft.com/office/drawing/2014/main" val="858819350"/>
                  </a:ext>
                </a:extLst>
              </a:tr>
              <a:tr h="370840">
                <a:tc>
                  <a:txBody>
                    <a:bodyPr/>
                    <a:lstStyle/>
                    <a:p>
                      <a:pPr algn="ctr"/>
                      <a:r>
                        <a:rPr lang="es-EC" sz="2800" dirty="0">
                          <a:solidFill>
                            <a:schemeClr val="tx1"/>
                          </a:solidFill>
                        </a:rPr>
                        <a:t>70%</a:t>
                      </a:r>
                      <a:endParaRPr lang="en-US" sz="2800" dirty="0">
                        <a:solidFill>
                          <a:schemeClr val="tx1"/>
                        </a:solidFill>
                      </a:endParaRPr>
                    </a:p>
                  </a:txBody>
                  <a:tcPr/>
                </a:tc>
                <a:tc>
                  <a:txBody>
                    <a:bodyPr/>
                    <a:lstStyle/>
                    <a:p>
                      <a:r>
                        <a:rPr lang="es-EC" sz="2800" dirty="0">
                          <a:solidFill>
                            <a:schemeClr val="tx1"/>
                          </a:solidFill>
                        </a:rPr>
                        <a:t>Materias Primas y Materiales</a:t>
                      </a:r>
                      <a:endParaRPr lang="en-US" sz="2800" dirty="0">
                        <a:solidFill>
                          <a:schemeClr val="tx1"/>
                        </a:solidFill>
                      </a:endParaRPr>
                    </a:p>
                  </a:txBody>
                  <a:tcPr/>
                </a:tc>
                <a:extLst>
                  <a:ext uri="{0D108BD9-81ED-4DB2-BD59-A6C34878D82A}">
                    <a16:rowId xmlns:a16="http://schemas.microsoft.com/office/drawing/2014/main" val="2785868326"/>
                  </a:ext>
                </a:extLst>
              </a:tr>
              <a:tr h="370840">
                <a:tc>
                  <a:txBody>
                    <a:bodyPr/>
                    <a:lstStyle/>
                    <a:p>
                      <a:pPr algn="ctr"/>
                      <a:r>
                        <a:rPr lang="es-EC" sz="2800" dirty="0">
                          <a:solidFill>
                            <a:schemeClr val="tx1"/>
                          </a:solidFill>
                        </a:rPr>
                        <a:t>15%</a:t>
                      </a:r>
                      <a:endParaRPr lang="en-US" sz="2800" dirty="0">
                        <a:solidFill>
                          <a:schemeClr val="tx1"/>
                        </a:solidFill>
                      </a:endParaRPr>
                    </a:p>
                  </a:txBody>
                  <a:tcPr/>
                </a:tc>
                <a:tc>
                  <a:txBody>
                    <a:bodyPr/>
                    <a:lstStyle/>
                    <a:p>
                      <a:r>
                        <a:rPr lang="es-EC" sz="2800" dirty="0">
                          <a:solidFill>
                            <a:schemeClr val="tx1"/>
                          </a:solidFill>
                        </a:rPr>
                        <a:t>Gastos de Fabricación</a:t>
                      </a:r>
                      <a:endParaRPr lang="en-US" sz="2800" dirty="0">
                        <a:solidFill>
                          <a:schemeClr val="tx1"/>
                        </a:solidFill>
                      </a:endParaRPr>
                    </a:p>
                  </a:txBody>
                  <a:tcPr/>
                </a:tc>
                <a:extLst>
                  <a:ext uri="{0D108BD9-81ED-4DB2-BD59-A6C34878D82A}">
                    <a16:rowId xmlns:a16="http://schemas.microsoft.com/office/drawing/2014/main" val="3288678224"/>
                  </a:ext>
                </a:extLst>
              </a:tr>
              <a:tr h="370840">
                <a:tc>
                  <a:txBody>
                    <a:bodyPr/>
                    <a:lstStyle/>
                    <a:p>
                      <a:pPr algn="ctr"/>
                      <a:r>
                        <a:rPr lang="es-EC" sz="2800" dirty="0">
                          <a:solidFill>
                            <a:schemeClr val="tx1"/>
                          </a:solidFill>
                        </a:rPr>
                        <a:t>10%</a:t>
                      </a:r>
                      <a:endParaRPr lang="en-US" sz="2800" dirty="0">
                        <a:solidFill>
                          <a:schemeClr val="tx1"/>
                        </a:solidFill>
                      </a:endParaRPr>
                    </a:p>
                  </a:txBody>
                  <a:tcPr/>
                </a:tc>
                <a:tc>
                  <a:txBody>
                    <a:bodyPr/>
                    <a:lstStyle/>
                    <a:p>
                      <a:r>
                        <a:rPr lang="es-EC" sz="2800" dirty="0">
                          <a:solidFill>
                            <a:schemeClr val="tx1"/>
                          </a:solidFill>
                        </a:rPr>
                        <a:t>Recursos Humanos</a:t>
                      </a:r>
                      <a:endParaRPr lang="en-US" sz="2800" dirty="0">
                        <a:solidFill>
                          <a:schemeClr val="tx1"/>
                        </a:solidFill>
                      </a:endParaRPr>
                    </a:p>
                  </a:txBody>
                  <a:tcPr/>
                </a:tc>
                <a:extLst>
                  <a:ext uri="{0D108BD9-81ED-4DB2-BD59-A6C34878D82A}">
                    <a16:rowId xmlns:a16="http://schemas.microsoft.com/office/drawing/2014/main" val="3531691305"/>
                  </a:ext>
                </a:extLst>
              </a:tr>
              <a:tr h="370840">
                <a:tc>
                  <a:txBody>
                    <a:bodyPr/>
                    <a:lstStyle/>
                    <a:p>
                      <a:pPr algn="ctr"/>
                      <a:r>
                        <a:rPr lang="es-EC" sz="2800" dirty="0">
                          <a:solidFill>
                            <a:schemeClr val="tx1"/>
                          </a:solidFill>
                        </a:rPr>
                        <a:t>5%</a:t>
                      </a:r>
                      <a:endParaRPr lang="en-US" sz="2800" dirty="0">
                        <a:solidFill>
                          <a:schemeClr val="tx1"/>
                        </a:solidFill>
                      </a:endParaRPr>
                    </a:p>
                  </a:txBody>
                  <a:tcPr/>
                </a:tc>
                <a:tc>
                  <a:txBody>
                    <a:bodyPr/>
                    <a:lstStyle/>
                    <a:p>
                      <a:r>
                        <a:rPr lang="es-EC" sz="2800" dirty="0">
                          <a:solidFill>
                            <a:schemeClr val="tx1"/>
                          </a:solidFill>
                        </a:rPr>
                        <a:t>Otros gastos</a:t>
                      </a:r>
                      <a:endParaRPr lang="en-US" sz="2800" dirty="0">
                        <a:solidFill>
                          <a:schemeClr val="tx1"/>
                        </a:solidFill>
                      </a:endParaRPr>
                    </a:p>
                  </a:txBody>
                  <a:tcPr/>
                </a:tc>
                <a:extLst>
                  <a:ext uri="{0D108BD9-81ED-4DB2-BD59-A6C34878D82A}">
                    <a16:rowId xmlns:a16="http://schemas.microsoft.com/office/drawing/2014/main" val="417559317"/>
                  </a:ext>
                </a:extLst>
              </a:tr>
            </a:tbl>
          </a:graphicData>
        </a:graphic>
      </p:graphicFrame>
      <p:sp>
        <p:nvSpPr>
          <p:cNvPr id="11" name="CuadroTexto 10">
            <a:extLst>
              <a:ext uri="{FF2B5EF4-FFF2-40B4-BE49-F238E27FC236}">
                <a16:creationId xmlns:a16="http://schemas.microsoft.com/office/drawing/2014/main" id="{4CFAD585-7349-4F09-843C-ED219B38C89C}"/>
              </a:ext>
            </a:extLst>
          </p:cNvPr>
          <p:cNvSpPr txBox="1"/>
          <p:nvPr/>
        </p:nvSpPr>
        <p:spPr>
          <a:xfrm>
            <a:off x="2214282" y="4781232"/>
            <a:ext cx="7763435" cy="1200329"/>
          </a:xfrm>
          <a:prstGeom prst="rect">
            <a:avLst/>
          </a:prstGeom>
          <a:noFill/>
        </p:spPr>
        <p:txBody>
          <a:bodyPr wrap="square" rtlCol="0">
            <a:spAutoFit/>
          </a:bodyPr>
          <a:lstStyle/>
          <a:p>
            <a:pPr algn="ctr"/>
            <a:r>
              <a:rPr lang="es-EC" sz="2400" dirty="0"/>
              <a:t>Aquí podemos notar claramente la importancia de una buena negociación en los resultados de la fabricación de un producto terminado.</a:t>
            </a:r>
          </a:p>
        </p:txBody>
      </p:sp>
    </p:spTree>
    <p:extLst>
      <p:ext uri="{BB962C8B-B14F-4D97-AF65-F5344CB8AC3E}">
        <p14:creationId xmlns:p14="http://schemas.microsoft.com/office/powerpoint/2010/main" val="307238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p:cNvSpPr txBox="1">
            <a:spLocks noChangeArrowheads="1"/>
          </p:cNvSpPr>
          <p:nvPr/>
        </p:nvSpPr>
        <p:spPr bwMode="auto">
          <a:xfrm>
            <a:off x="635726" y="1405208"/>
            <a:ext cx="10636332" cy="3170099"/>
          </a:xfrm>
          <a:prstGeom prst="rect">
            <a:avLst/>
          </a:prstGeom>
          <a:solidFill>
            <a:schemeClr val="bg1"/>
          </a:solidFill>
          <a:ln>
            <a:noFill/>
          </a:ln>
          <a:effectLst>
            <a:outerShdw dist="35921" dir="2700000" algn="ctr" rotWithShape="0">
              <a:srgbClr val="000000"/>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609600" indent="-6096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s-ES" sz="2000" b="1" dirty="0"/>
              <a:t>1	INTRODUCCIÓN</a:t>
            </a:r>
            <a:endParaRPr lang="es-ES" sz="1600" b="1" dirty="0"/>
          </a:p>
          <a:p>
            <a:pPr eaLnBrk="1" hangingPunct="1">
              <a:spcBef>
                <a:spcPct val="50000"/>
              </a:spcBef>
              <a:buFontTx/>
              <a:buNone/>
            </a:pPr>
            <a:r>
              <a:rPr lang="es-ES" sz="2000" b="1" dirty="0"/>
              <a:t>2	PLANEACION LOGISTICA</a:t>
            </a:r>
          </a:p>
          <a:p>
            <a:pPr eaLnBrk="1" hangingPunct="1">
              <a:spcBef>
                <a:spcPct val="50000"/>
              </a:spcBef>
              <a:buFontTx/>
              <a:buAutoNum type="arabicPlain" startAt="3"/>
            </a:pPr>
            <a:r>
              <a:rPr lang="es-ES" sz="2000" b="1" dirty="0"/>
              <a:t>LA GESTIÓN DE COMPRAS</a:t>
            </a:r>
          </a:p>
          <a:p>
            <a:pPr eaLnBrk="1" hangingPunct="1">
              <a:spcBef>
                <a:spcPct val="50000"/>
              </a:spcBef>
              <a:buFontTx/>
              <a:buAutoNum type="arabicPlain" startAt="3"/>
            </a:pPr>
            <a:r>
              <a:rPr lang="es-ES" sz="2000" b="1" dirty="0"/>
              <a:t>EVALUACIÓN Y SELECCIÓN DE PROVEEDORES</a:t>
            </a:r>
          </a:p>
          <a:p>
            <a:pPr eaLnBrk="1" hangingPunct="1">
              <a:spcBef>
                <a:spcPct val="50000"/>
              </a:spcBef>
              <a:buFontTx/>
              <a:buAutoNum type="arabicPlain" startAt="5"/>
            </a:pPr>
            <a:r>
              <a:rPr lang="es-ES" sz="2000" b="1" dirty="0"/>
              <a:t>RE-EVALUACIÓN DE PROVEEDORES</a:t>
            </a:r>
          </a:p>
          <a:p>
            <a:pPr eaLnBrk="1" hangingPunct="1">
              <a:spcBef>
                <a:spcPct val="50000"/>
              </a:spcBef>
              <a:buFontTx/>
              <a:buAutoNum type="arabicPlain" startAt="5"/>
            </a:pPr>
            <a:r>
              <a:rPr lang="es-ES" sz="2000" b="1" dirty="0"/>
              <a:t>EVALUACIÓN DEL DESEMPEÑO DE PROVEEDORES</a:t>
            </a:r>
          </a:p>
          <a:p>
            <a:pPr eaLnBrk="1" hangingPunct="1">
              <a:spcBef>
                <a:spcPct val="50000"/>
              </a:spcBef>
              <a:buFontTx/>
              <a:buAutoNum type="arabicPlain" startAt="5"/>
            </a:pPr>
            <a:r>
              <a:rPr lang="es-ES" sz="2000" b="1" dirty="0"/>
              <a:t>TÉCNICAS DE NEGOCIACIÓN</a:t>
            </a:r>
          </a:p>
        </p:txBody>
      </p:sp>
      <p:sp>
        <p:nvSpPr>
          <p:cNvPr id="9219" name="Comment 6"/>
          <p:cNvSpPr>
            <a:spLocks noChangeArrowheads="1"/>
          </p:cNvSpPr>
          <p:nvPr/>
        </p:nvSpPr>
        <p:spPr bwMode="auto">
          <a:xfrm>
            <a:off x="3000376" y="376238"/>
            <a:ext cx="6696075" cy="531812"/>
          </a:xfrm>
          <a:prstGeom prst="rect">
            <a:avLst/>
          </a:prstGeom>
          <a:noFill/>
          <a:ln>
            <a:noFill/>
          </a:ln>
          <a:effectLst>
            <a:outerShdw dist="3592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80000"/>
              </a:lnSpc>
              <a:spcBef>
                <a:spcPct val="0"/>
              </a:spcBef>
              <a:buFontTx/>
              <a:buNone/>
            </a:pPr>
            <a:r>
              <a:rPr lang="es-ES" sz="3600" b="1" i="1" dirty="0">
                <a:solidFill>
                  <a:srgbClr val="0000FF"/>
                </a:solidFill>
                <a:latin typeface="Tahoma" panose="020B0604030504040204" pitchFamily="34" charset="0"/>
              </a:rPr>
              <a:t>CONTENIDO</a:t>
            </a:r>
          </a:p>
        </p:txBody>
      </p:sp>
      <p:pic>
        <p:nvPicPr>
          <p:cNvPr id="4" name="Imagen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149225"/>
            <a:ext cx="4746625"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225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A75FE82-0095-4AB4-A948-2FDC28CD6A5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3</a:t>
            </a:r>
          </a:p>
        </p:txBody>
      </p:sp>
      <p:sp>
        <p:nvSpPr>
          <p:cNvPr id="5" name="Text Box 2">
            <a:extLst>
              <a:ext uri="{FF2B5EF4-FFF2-40B4-BE49-F238E27FC236}">
                <a16:creationId xmlns:a16="http://schemas.microsoft.com/office/drawing/2014/main" id="{8E1E0469-6E43-45DE-A42F-6F781C2D0CCE}"/>
              </a:ext>
            </a:extLst>
          </p:cNvPr>
          <p:cNvSpPr txBox="1">
            <a:spLocks noChangeArrowheads="1"/>
          </p:cNvSpPr>
          <p:nvPr/>
        </p:nvSpPr>
        <p:spPr bwMode="auto">
          <a:xfrm>
            <a:off x="1246906" y="726926"/>
            <a:ext cx="9975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spcBef>
                <a:spcPct val="50000"/>
              </a:spcBef>
            </a:pPr>
            <a:r>
              <a:rPr lang="es-ES_tradnl" dirty="0">
                <a:solidFill>
                  <a:srgbClr val="003300"/>
                </a:solidFill>
                <a:latin typeface="Arial" panose="020B0604020202020204" pitchFamily="34" charset="0"/>
              </a:rPr>
              <a:t>CUÁL ES LA FUNCIÓN DE LA GESTIÓN DE COMPRAS?</a:t>
            </a:r>
          </a:p>
        </p:txBody>
      </p:sp>
      <p:sp>
        <p:nvSpPr>
          <p:cNvPr id="6" name="CuadroTexto 5">
            <a:extLst>
              <a:ext uri="{FF2B5EF4-FFF2-40B4-BE49-F238E27FC236}">
                <a16:creationId xmlns:a16="http://schemas.microsoft.com/office/drawing/2014/main" id="{2F1E35DE-7302-4F68-848E-C92B7335D6CF}"/>
              </a:ext>
            </a:extLst>
          </p:cNvPr>
          <p:cNvSpPr txBox="1"/>
          <p:nvPr/>
        </p:nvSpPr>
        <p:spPr>
          <a:xfrm>
            <a:off x="2214282" y="1486379"/>
            <a:ext cx="7763435" cy="830997"/>
          </a:xfrm>
          <a:prstGeom prst="rect">
            <a:avLst/>
          </a:prstGeom>
          <a:noFill/>
        </p:spPr>
        <p:txBody>
          <a:bodyPr wrap="square" rtlCol="0">
            <a:spAutoFit/>
          </a:bodyPr>
          <a:lstStyle/>
          <a:p>
            <a:pPr algn="ctr"/>
            <a:r>
              <a:rPr lang="es-EC" sz="2400" dirty="0"/>
              <a:t>Asegurar el abastecimiento a la empresa de todo el material necesario para su funcionamiento.</a:t>
            </a:r>
            <a:endParaRPr lang="en-US" sz="2400" dirty="0"/>
          </a:p>
        </p:txBody>
      </p:sp>
      <p:sp>
        <p:nvSpPr>
          <p:cNvPr id="7" name="Text Box 2">
            <a:extLst>
              <a:ext uri="{FF2B5EF4-FFF2-40B4-BE49-F238E27FC236}">
                <a16:creationId xmlns:a16="http://schemas.microsoft.com/office/drawing/2014/main" id="{524AF81F-A635-40B8-825A-C730BFA1A777}"/>
              </a:ext>
            </a:extLst>
          </p:cNvPr>
          <p:cNvSpPr txBox="1">
            <a:spLocks noChangeArrowheads="1"/>
          </p:cNvSpPr>
          <p:nvPr/>
        </p:nvSpPr>
        <p:spPr bwMode="auto">
          <a:xfrm>
            <a:off x="1381377" y="2846136"/>
            <a:ext cx="9975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spcBef>
                <a:spcPct val="50000"/>
              </a:spcBef>
            </a:pPr>
            <a:r>
              <a:rPr lang="es-ES_tradnl" dirty="0">
                <a:solidFill>
                  <a:srgbClr val="003300"/>
                </a:solidFill>
                <a:latin typeface="Arial" panose="020B0604020202020204" pitchFamily="34" charset="0"/>
              </a:rPr>
              <a:t>Quién identifica las necesidades de compra?</a:t>
            </a:r>
          </a:p>
        </p:txBody>
      </p:sp>
      <p:sp>
        <p:nvSpPr>
          <p:cNvPr id="8" name="CuadroTexto 7">
            <a:extLst>
              <a:ext uri="{FF2B5EF4-FFF2-40B4-BE49-F238E27FC236}">
                <a16:creationId xmlns:a16="http://schemas.microsoft.com/office/drawing/2014/main" id="{981A3E40-3000-45F1-9724-FF021CDA18DA}"/>
              </a:ext>
            </a:extLst>
          </p:cNvPr>
          <p:cNvSpPr txBox="1"/>
          <p:nvPr/>
        </p:nvSpPr>
        <p:spPr>
          <a:xfrm>
            <a:off x="1246907" y="3429000"/>
            <a:ext cx="8891704" cy="3046988"/>
          </a:xfrm>
          <a:prstGeom prst="rect">
            <a:avLst/>
          </a:prstGeom>
          <a:noFill/>
        </p:spPr>
        <p:txBody>
          <a:bodyPr wrap="square" rtlCol="0">
            <a:spAutoFit/>
          </a:bodyPr>
          <a:lstStyle/>
          <a:p>
            <a:pPr marL="342900" indent="-342900" algn="just">
              <a:buFont typeface="Arial" panose="020B0604020202020204" pitchFamily="34" charset="0"/>
              <a:buChar char="•"/>
            </a:pPr>
            <a:r>
              <a:rPr lang="es-EC" sz="2400" dirty="0"/>
              <a:t>Diseño y Desarrollo de Productos: Si el producto es nuevo</a:t>
            </a:r>
          </a:p>
          <a:p>
            <a:pPr marL="342900" indent="-342900" algn="just">
              <a:buFont typeface="Arial" panose="020B0604020202020204" pitchFamily="34" charset="0"/>
              <a:buChar char="•"/>
            </a:pPr>
            <a:r>
              <a:rPr lang="es-EC" sz="2400" dirty="0"/>
              <a:t>Planificación de la Producción: Si un producto forma parte de la Proyección de Producción</a:t>
            </a:r>
          </a:p>
          <a:p>
            <a:pPr marL="342900" indent="-342900" algn="just">
              <a:buFont typeface="Arial" panose="020B0604020202020204" pitchFamily="34" charset="0"/>
              <a:buChar char="•"/>
            </a:pPr>
            <a:r>
              <a:rPr lang="es-EC" sz="2400" dirty="0"/>
              <a:t>Producción: Si el producto tiene que ser elaborado y requiere contarse con todos los elementos para su fabricación.</a:t>
            </a:r>
          </a:p>
          <a:p>
            <a:pPr marL="342900" indent="-342900" algn="just">
              <a:buFont typeface="Arial" panose="020B0604020202020204" pitchFamily="34" charset="0"/>
              <a:buChar char="•"/>
            </a:pPr>
            <a:r>
              <a:rPr lang="es-EC" sz="2400" dirty="0"/>
              <a:t>Bodega: Si los materiales son de consumo recurrente y es necesario mantener un stock de seguridad, desde la bodega se pueden generar los pedidos.</a:t>
            </a:r>
            <a:endParaRPr lang="en-US" sz="2400" dirty="0"/>
          </a:p>
        </p:txBody>
      </p:sp>
    </p:spTree>
    <p:extLst>
      <p:ext uri="{BB962C8B-B14F-4D97-AF65-F5344CB8AC3E}">
        <p14:creationId xmlns:p14="http://schemas.microsoft.com/office/powerpoint/2010/main" val="4117369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4D1A699-F0C3-4F5B-9E6F-CE3FC637439A}"/>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3</a:t>
            </a:r>
          </a:p>
        </p:txBody>
      </p:sp>
      <p:sp>
        <p:nvSpPr>
          <p:cNvPr id="7" name="CuadroTexto 6">
            <a:extLst>
              <a:ext uri="{FF2B5EF4-FFF2-40B4-BE49-F238E27FC236}">
                <a16:creationId xmlns:a16="http://schemas.microsoft.com/office/drawing/2014/main" id="{82A221D9-7D27-47FC-B77B-F16D58F4E6E9}"/>
              </a:ext>
            </a:extLst>
          </p:cNvPr>
          <p:cNvSpPr txBox="1"/>
          <p:nvPr/>
        </p:nvSpPr>
        <p:spPr>
          <a:xfrm>
            <a:off x="1439412" y="1423736"/>
            <a:ext cx="8891704" cy="4524315"/>
          </a:xfrm>
          <a:prstGeom prst="rect">
            <a:avLst/>
          </a:prstGeom>
          <a:noFill/>
        </p:spPr>
        <p:txBody>
          <a:bodyPr wrap="square" rtlCol="0">
            <a:spAutoFit/>
          </a:bodyPr>
          <a:lstStyle/>
          <a:p>
            <a:pPr marL="342900" indent="-342900" algn="just">
              <a:buFont typeface="Arial" panose="020B0604020202020204" pitchFamily="34" charset="0"/>
              <a:buChar char="•"/>
            </a:pPr>
            <a:r>
              <a:rPr lang="es-EC" sz="2400" dirty="0"/>
              <a:t>Mantener la continuidad del abastecimiento.</a:t>
            </a:r>
          </a:p>
          <a:p>
            <a:pPr marL="342900" indent="-342900" algn="just">
              <a:buFont typeface="Arial" panose="020B0604020202020204" pitchFamily="34" charset="0"/>
              <a:buChar char="•"/>
            </a:pPr>
            <a:r>
              <a:rPr lang="es-EC" sz="2400" dirty="0"/>
              <a:t>Pagar precios justos, pero razonablemente bajos por la calidad requerida.</a:t>
            </a:r>
          </a:p>
          <a:p>
            <a:pPr marL="342900" indent="-342900" algn="just">
              <a:buFont typeface="Arial" panose="020B0604020202020204" pitchFamily="34" charset="0"/>
              <a:buChar char="•"/>
            </a:pPr>
            <a:r>
              <a:rPr lang="es-EC" sz="2400" dirty="0"/>
              <a:t>Mantener existencias económicas compatibles con los criterios de stock de seguridad y sin perjuicios para la empresa (mantener mínima inversión en inventarios).</a:t>
            </a:r>
          </a:p>
          <a:p>
            <a:pPr marL="342900" indent="-342900" algn="just">
              <a:buFont typeface="Arial" panose="020B0604020202020204" pitchFamily="34" charset="0"/>
              <a:buChar char="•"/>
            </a:pPr>
            <a:r>
              <a:rPr lang="es-EC" sz="2400" dirty="0"/>
              <a:t>Evitar deterioros, duplicidades, obsolescencia, productos caducados, etc.</a:t>
            </a:r>
          </a:p>
          <a:p>
            <a:pPr marL="342900" indent="-342900" algn="just">
              <a:buFont typeface="Arial" panose="020B0604020202020204" pitchFamily="34" charset="0"/>
              <a:buChar char="•"/>
            </a:pPr>
            <a:r>
              <a:rPr lang="es-EC" sz="2400" dirty="0"/>
              <a:t>Mantener costos bajos, sin desmejorar la calidad.</a:t>
            </a:r>
          </a:p>
          <a:p>
            <a:pPr marL="342900" indent="-342900" algn="just">
              <a:buFont typeface="Arial" panose="020B0604020202020204" pitchFamily="34" charset="0"/>
              <a:buChar char="•"/>
            </a:pPr>
            <a:r>
              <a:rPr lang="es-EC" sz="2400" dirty="0"/>
              <a:t>Cuidar la imagen exterior de la empresa.</a:t>
            </a:r>
          </a:p>
          <a:p>
            <a:pPr algn="just"/>
            <a:endParaRPr lang="es-EC" sz="2400" dirty="0"/>
          </a:p>
          <a:p>
            <a:pPr algn="just"/>
            <a:endParaRPr lang="en-US" sz="2400" dirty="0"/>
          </a:p>
        </p:txBody>
      </p:sp>
      <p:sp>
        <p:nvSpPr>
          <p:cNvPr id="8" name="Text Box 2">
            <a:extLst>
              <a:ext uri="{FF2B5EF4-FFF2-40B4-BE49-F238E27FC236}">
                <a16:creationId xmlns:a16="http://schemas.microsoft.com/office/drawing/2014/main" id="{153079CC-DD53-4AEB-B2F7-F60FFB4A63A9}"/>
              </a:ext>
            </a:extLst>
          </p:cNvPr>
          <p:cNvSpPr txBox="1">
            <a:spLocks noChangeArrowheads="1"/>
          </p:cNvSpPr>
          <p:nvPr/>
        </p:nvSpPr>
        <p:spPr bwMode="auto">
          <a:xfrm>
            <a:off x="1246906" y="726926"/>
            <a:ext cx="9975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spcBef>
                <a:spcPct val="50000"/>
              </a:spcBef>
            </a:pPr>
            <a:r>
              <a:rPr lang="es-ES_tradnl" dirty="0">
                <a:solidFill>
                  <a:srgbClr val="003300"/>
                </a:solidFill>
                <a:latin typeface="Arial" panose="020B0604020202020204" pitchFamily="34" charset="0"/>
              </a:rPr>
              <a:t>OBJETIVOS DE LA GESTIÓN DE COMPRAS?</a:t>
            </a:r>
          </a:p>
        </p:txBody>
      </p:sp>
    </p:spTree>
    <p:extLst>
      <p:ext uri="{BB962C8B-B14F-4D97-AF65-F5344CB8AC3E}">
        <p14:creationId xmlns:p14="http://schemas.microsoft.com/office/powerpoint/2010/main" val="2727947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A75FE82-0095-4AB4-A948-2FDC28CD6A5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3</a:t>
            </a:r>
          </a:p>
        </p:txBody>
      </p:sp>
      <p:sp>
        <p:nvSpPr>
          <p:cNvPr id="24" name="Text Box 2">
            <a:extLst>
              <a:ext uri="{FF2B5EF4-FFF2-40B4-BE49-F238E27FC236}">
                <a16:creationId xmlns:a16="http://schemas.microsoft.com/office/drawing/2014/main" id="{9D7C1DDC-11F3-437D-866F-E1B143FCE969}"/>
              </a:ext>
            </a:extLst>
          </p:cNvPr>
          <p:cNvSpPr txBox="1">
            <a:spLocks noChangeArrowheads="1"/>
          </p:cNvSpPr>
          <p:nvPr/>
        </p:nvSpPr>
        <p:spPr bwMode="auto">
          <a:xfrm>
            <a:off x="1246906" y="726926"/>
            <a:ext cx="9975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spcBef>
                <a:spcPct val="50000"/>
              </a:spcBef>
            </a:pPr>
            <a:r>
              <a:rPr lang="es-ES_tradnl" dirty="0">
                <a:solidFill>
                  <a:srgbClr val="003300"/>
                </a:solidFill>
                <a:latin typeface="Arial" panose="020B0604020202020204" pitchFamily="34" charset="0"/>
              </a:rPr>
              <a:t>FINALIDAD DE LA GESTIÓN DE COMPRAS?</a:t>
            </a:r>
          </a:p>
        </p:txBody>
      </p:sp>
      <p:sp>
        <p:nvSpPr>
          <p:cNvPr id="25" name="CuadroTexto 24">
            <a:extLst>
              <a:ext uri="{FF2B5EF4-FFF2-40B4-BE49-F238E27FC236}">
                <a16:creationId xmlns:a16="http://schemas.microsoft.com/office/drawing/2014/main" id="{C6B3FC90-6BF4-4DF2-8186-39328CE375BB}"/>
              </a:ext>
            </a:extLst>
          </p:cNvPr>
          <p:cNvSpPr txBox="1"/>
          <p:nvPr/>
        </p:nvSpPr>
        <p:spPr>
          <a:xfrm>
            <a:off x="1439412" y="1423736"/>
            <a:ext cx="8891704" cy="3046988"/>
          </a:xfrm>
          <a:prstGeom prst="rect">
            <a:avLst/>
          </a:prstGeom>
          <a:noFill/>
        </p:spPr>
        <p:txBody>
          <a:bodyPr wrap="square" rtlCol="0">
            <a:spAutoFit/>
          </a:bodyPr>
          <a:lstStyle/>
          <a:p>
            <a:pPr algn="just"/>
            <a:r>
              <a:rPr lang="es-EC" sz="2400" dirty="0"/>
              <a:t>COMPRAR MATERIALES:</a:t>
            </a:r>
          </a:p>
          <a:p>
            <a:pPr marL="342900" indent="-342900" algn="just">
              <a:buFont typeface="Arial" panose="020B0604020202020204" pitchFamily="34" charset="0"/>
              <a:buChar char="•"/>
            </a:pPr>
            <a:r>
              <a:rPr lang="es-EC" sz="2400" b="1" dirty="0"/>
              <a:t>Calidad </a:t>
            </a:r>
            <a:r>
              <a:rPr lang="es-EC" sz="2400" dirty="0"/>
              <a:t>adecuada</a:t>
            </a:r>
          </a:p>
          <a:p>
            <a:pPr marL="342900" indent="-342900" algn="just">
              <a:buFont typeface="Arial" panose="020B0604020202020204" pitchFamily="34" charset="0"/>
              <a:buChar char="•"/>
            </a:pPr>
            <a:r>
              <a:rPr lang="es-EC" sz="2400" b="1" dirty="0"/>
              <a:t>Cantidad </a:t>
            </a:r>
            <a:r>
              <a:rPr lang="es-EC" sz="2400" dirty="0"/>
              <a:t>necesaria</a:t>
            </a:r>
          </a:p>
          <a:p>
            <a:pPr marL="342900" indent="-342900" algn="just">
              <a:buFont typeface="Arial" panose="020B0604020202020204" pitchFamily="34" charset="0"/>
              <a:buChar char="•"/>
            </a:pPr>
            <a:r>
              <a:rPr lang="es-EC" sz="2400" b="1" dirty="0"/>
              <a:t>Fecha </a:t>
            </a:r>
            <a:r>
              <a:rPr lang="es-EC" sz="2400" dirty="0"/>
              <a:t>oportuna</a:t>
            </a:r>
          </a:p>
          <a:p>
            <a:pPr marL="342900" indent="-342900" algn="just">
              <a:buFont typeface="Arial" panose="020B0604020202020204" pitchFamily="34" charset="0"/>
              <a:buChar char="•"/>
            </a:pPr>
            <a:r>
              <a:rPr lang="es-EC" sz="2400" b="1" dirty="0"/>
              <a:t>Precio </a:t>
            </a:r>
            <a:r>
              <a:rPr lang="es-EC" sz="2400" dirty="0"/>
              <a:t>correcto</a:t>
            </a:r>
          </a:p>
          <a:p>
            <a:pPr marL="342900" indent="-342900" algn="just">
              <a:buFont typeface="Arial" panose="020B0604020202020204" pitchFamily="34" charset="0"/>
              <a:buChar char="•"/>
            </a:pPr>
            <a:r>
              <a:rPr lang="es-EC" sz="2400" b="1" dirty="0"/>
              <a:t>Fuente</a:t>
            </a:r>
            <a:r>
              <a:rPr lang="es-EC" sz="2400" dirty="0"/>
              <a:t> adecuada</a:t>
            </a:r>
          </a:p>
          <a:p>
            <a:pPr marL="342900" indent="-342900" algn="just">
              <a:buFont typeface="Arial" panose="020B0604020202020204" pitchFamily="34" charset="0"/>
              <a:buChar char="•"/>
            </a:pPr>
            <a:r>
              <a:rPr lang="es-EC" sz="2400" b="1" dirty="0"/>
              <a:t>Entrega </a:t>
            </a:r>
            <a:r>
              <a:rPr lang="es-EC" sz="2400" dirty="0"/>
              <a:t>en el lugar apropiado</a:t>
            </a:r>
          </a:p>
          <a:p>
            <a:pPr algn="just"/>
            <a:endParaRPr lang="en-US" sz="2400" dirty="0"/>
          </a:p>
        </p:txBody>
      </p:sp>
      <p:sp>
        <p:nvSpPr>
          <p:cNvPr id="26" name="CuadroTexto 25">
            <a:extLst>
              <a:ext uri="{FF2B5EF4-FFF2-40B4-BE49-F238E27FC236}">
                <a16:creationId xmlns:a16="http://schemas.microsoft.com/office/drawing/2014/main" id="{7A68FC9E-CD0C-4469-8349-F092DEA2B705}"/>
              </a:ext>
            </a:extLst>
          </p:cNvPr>
          <p:cNvSpPr txBox="1"/>
          <p:nvPr/>
        </p:nvSpPr>
        <p:spPr>
          <a:xfrm>
            <a:off x="1439412" y="4705869"/>
            <a:ext cx="9228588" cy="830997"/>
          </a:xfrm>
          <a:prstGeom prst="rect">
            <a:avLst/>
          </a:prstGeom>
          <a:noFill/>
        </p:spPr>
        <p:txBody>
          <a:bodyPr wrap="square">
            <a:spAutoFit/>
          </a:bodyPr>
          <a:lstStyle/>
          <a:p>
            <a:pPr algn="ctr"/>
            <a:r>
              <a:rPr lang="es-EC" sz="2400" dirty="0"/>
              <a:t>El éxito de la Gestión de Compras no radica solamente en buscar los precios más bajos, sino los Costos Globales más bajos.</a:t>
            </a:r>
          </a:p>
        </p:txBody>
      </p:sp>
    </p:spTree>
    <p:extLst>
      <p:ext uri="{BB962C8B-B14F-4D97-AF65-F5344CB8AC3E}">
        <p14:creationId xmlns:p14="http://schemas.microsoft.com/office/powerpoint/2010/main" val="3548100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A75FE82-0095-4AB4-A948-2FDC28CD6A5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3</a:t>
            </a:r>
          </a:p>
        </p:txBody>
      </p:sp>
      <p:sp>
        <p:nvSpPr>
          <p:cNvPr id="5" name="Rectangle 4">
            <a:extLst>
              <a:ext uri="{FF2B5EF4-FFF2-40B4-BE49-F238E27FC236}">
                <a16:creationId xmlns:a16="http://schemas.microsoft.com/office/drawing/2014/main" id="{A6FBFF25-33E3-4DD4-BEA8-53531290803D}"/>
              </a:ext>
            </a:extLst>
          </p:cNvPr>
          <p:cNvSpPr txBox="1">
            <a:spLocks noChangeArrowheads="1"/>
          </p:cNvSpPr>
          <p:nvPr/>
        </p:nvSpPr>
        <p:spPr>
          <a:xfrm>
            <a:off x="1122948" y="1075765"/>
            <a:ext cx="10595634" cy="54497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s-ES" altLang="en-US" sz="3200" dirty="0"/>
              <a:t>Factor principal de decisión es el precio.</a:t>
            </a:r>
          </a:p>
          <a:p>
            <a:pPr marL="0" indent="0">
              <a:lnSpc>
                <a:spcPct val="100000"/>
              </a:lnSpc>
              <a:buNone/>
            </a:pPr>
            <a:r>
              <a:rPr lang="es-ES" altLang="en-US" sz="3200" dirty="0"/>
              <a:t>Más proveedores, mejor para escoger.</a:t>
            </a:r>
          </a:p>
          <a:p>
            <a:pPr marL="0" indent="0">
              <a:lnSpc>
                <a:spcPct val="100000"/>
              </a:lnSpc>
              <a:buNone/>
            </a:pPr>
            <a:r>
              <a:rPr lang="es-ES" altLang="en-US" sz="3200" dirty="0"/>
              <a:t>Frecuente rotación de proveedores.</a:t>
            </a:r>
          </a:p>
          <a:p>
            <a:pPr marL="0" indent="0">
              <a:lnSpc>
                <a:spcPct val="100000"/>
              </a:lnSpc>
              <a:buNone/>
            </a:pPr>
            <a:r>
              <a:rPr lang="es-ES" altLang="en-US" sz="3200" dirty="0"/>
              <a:t>No hay garantía de repetición de pedidos.</a:t>
            </a:r>
          </a:p>
          <a:p>
            <a:pPr marL="0" indent="0">
              <a:lnSpc>
                <a:spcPct val="100000"/>
              </a:lnSpc>
              <a:buNone/>
            </a:pPr>
            <a:r>
              <a:rPr lang="es-ES" altLang="en-US" sz="3200" dirty="0"/>
              <a:t>Relación Proveedor-Cliente: “Yo fabrico o vendo, tu me pagas”</a:t>
            </a:r>
          </a:p>
          <a:p>
            <a:pPr marL="0" indent="0">
              <a:lnSpc>
                <a:spcPct val="100000"/>
              </a:lnSpc>
              <a:buNone/>
            </a:pPr>
            <a:r>
              <a:rPr lang="es-ES" altLang="en-US" sz="3200" dirty="0"/>
              <a:t>Poca o limitada comunicación interna respecto a las compras.</a:t>
            </a:r>
          </a:p>
          <a:p>
            <a:pPr marL="0" indent="0">
              <a:lnSpc>
                <a:spcPct val="100000"/>
              </a:lnSpc>
              <a:buNone/>
            </a:pPr>
            <a:endParaRPr lang="es-ES" altLang="en-US" sz="3200" dirty="0"/>
          </a:p>
          <a:p>
            <a:pPr marL="0" indent="0">
              <a:lnSpc>
                <a:spcPct val="100000"/>
              </a:lnSpc>
              <a:buNone/>
            </a:pPr>
            <a:endParaRPr lang="es-ES" altLang="en-US" sz="3200" dirty="0"/>
          </a:p>
        </p:txBody>
      </p:sp>
      <p:sp>
        <p:nvSpPr>
          <p:cNvPr id="6" name="Text Box 2">
            <a:extLst>
              <a:ext uri="{FF2B5EF4-FFF2-40B4-BE49-F238E27FC236}">
                <a16:creationId xmlns:a16="http://schemas.microsoft.com/office/drawing/2014/main" id="{CF870B4D-A537-4139-AC43-202DBE2D94FD}"/>
              </a:ext>
            </a:extLst>
          </p:cNvPr>
          <p:cNvSpPr txBox="1">
            <a:spLocks noChangeArrowheads="1"/>
          </p:cNvSpPr>
          <p:nvPr/>
        </p:nvSpPr>
        <p:spPr bwMode="auto">
          <a:xfrm>
            <a:off x="1246906" y="332479"/>
            <a:ext cx="9975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ctr">
              <a:spcBef>
                <a:spcPct val="50000"/>
              </a:spcBef>
            </a:pPr>
            <a:r>
              <a:rPr lang="es-ES_tradnl" dirty="0">
                <a:solidFill>
                  <a:srgbClr val="003300"/>
                </a:solidFill>
                <a:latin typeface="Arial" panose="020B0604020202020204" pitchFamily="34" charset="0"/>
              </a:rPr>
              <a:t>PRINCIPALES CREENCIAS EN RELACION A COMPRAS</a:t>
            </a:r>
          </a:p>
        </p:txBody>
      </p:sp>
    </p:spTree>
    <p:extLst>
      <p:ext uri="{BB962C8B-B14F-4D97-AF65-F5344CB8AC3E}">
        <p14:creationId xmlns:p14="http://schemas.microsoft.com/office/powerpoint/2010/main" val="3155846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A75FE82-0095-4AB4-A948-2FDC28CD6A5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3</a:t>
            </a:r>
          </a:p>
        </p:txBody>
      </p:sp>
      <p:sp>
        <p:nvSpPr>
          <p:cNvPr id="5" name="Rectangle 4">
            <a:extLst>
              <a:ext uri="{FF2B5EF4-FFF2-40B4-BE49-F238E27FC236}">
                <a16:creationId xmlns:a16="http://schemas.microsoft.com/office/drawing/2014/main" id="{A6FBFF25-33E3-4DD4-BEA8-53531290803D}"/>
              </a:ext>
            </a:extLst>
          </p:cNvPr>
          <p:cNvSpPr txBox="1">
            <a:spLocks noChangeArrowheads="1"/>
          </p:cNvSpPr>
          <p:nvPr/>
        </p:nvSpPr>
        <p:spPr>
          <a:xfrm>
            <a:off x="1455630" y="53798"/>
            <a:ext cx="10262951" cy="67324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s-ES" altLang="en-US" sz="3200" b="1" dirty="0"/>
              <a:t>VISION INTEGRAL DE LA GESTION DE COMPRAS:</a:t>
            </a:r>
          </a:p>
          <a:p>
            <a:pPr>
              <a:lnSpc>
                <a:spcPct val="100000"/>
              </a:lnSpc>
            </a:pPr>
            <a:r>
              <a:rPr lang="es-ES" altLang="en-US" sz="3200" dirty="0"/>
              <a:t>Participación activa en las decisiones de compra de la empresa.</a:t>
            </a:r>
          </a:p>
          <a:p>
            <a:pPr>
              <a:lnSpc>
                <a:spcPct val="100000"/>
              </a:lnSpc>
            </a:pPr>
            <a:r>
              <a:rPr lang="es-ES" altLang="en-US" sz="3200" dirty="0"/>
              <a:t>Trabajo en Equipo: Proveedores-Compras-Producción-Administración-Contabilidad-Usuario Final.</a:t>
            </a:r>
          </a:p>
          <a:p>
            <a:pPr>
              <a:lnSpc>
                <a:spcPct val="100000"/>
              </a:lnSpc>
            </a:pPr>
            <a:r>
              <a:rPr lang="es-ES" altLang="en-US" sz="3200" dirty="0"/>
              <a:t>Reducción del número de proveedores.</a:t>
            </a:r>
          </a:p>
          <a:p>
            <a:pPr>
              <a:lnSpc>
                <a:spcPct val="100000"/>
              </a:lnSpc>
            </a:pPr>
            <a:r>
              <a:rPr lang="es-ES" altLang="en-US" sz="3200" dirty="0"/>
              <a:t>Mutuo conocimiento y confianza en el proveedor.</a:t>
            </a:r>
          </a:p>
          <a:p>
            <a:pPr>
              <a:lnSpc>
                <a:spcPct val="100000"/>
              </a:lnSpc>
            </a:pPr>
            <a:r>
              <a:rPr lang="es-ES" altLang="en-US" sz="3200" dirty="0"/>
              <a:t>Reducción de inventarios: Promover metodologías Just in Time (Justo a Tiempo)</a:t>
            </a:r>
          </a:p>
          <a:p>
            <a:pPr>
              <a:lnSpc>
                <a:spcPct val="100000"/>
              </a:lnSpc>
            </a:pPr>
            <a:r>
              <a:rPr lang="es-ES" altLang="en-US" sz="3200" dirty="0"/>
              <a:t>Negociaciones a plazos futuros y convenientes para todas las partes.</a:t>
            </a:r>
          </a:p>
          <a:p>
            <a:pPr marL="0" indent="0">
              <a:lnSpc>
                <a:spcPct val="100000"/>
              </a:lnSpc>
              <a:buNone/>
            </a:pPr>
            <a:endParaRPr lang="es-ES" altLang="en-US" sz="3200" dirty="0"/>
          </a:p>
        </p:txBody>
      </p:sp>
    </p:spTree>
    <p:extLst>
      <p:ext uri="{BB962C8B-B14F-4D97-AF65-F5344CB8AC3E}">
        <p14:creationId xmlns:p14="http://schemas.microsoft.com/office/powerpoint/2010/main" val="2190615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Marcador de número de diapositiva"/>
          <p:cNvSpPr>
            <a:spLocks noGrp="1"/>
          </p:cNvSpPr>
          <p:nvPr>
            <p:ph type="sldNum" sz="quarter" idx="12"/>
          </p:nvPr>
        </p:nvSpPr>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B5149AF2-2D14-4A20-BE69-890EDF3A3E4B}" type="slidenum">
              <a:rPr lang="en-US" sz="1200">
                <a:solidFill>
                  <a:srgbClr val="898989"/>
                </a:solidFill>
              </a:rPr>
              <a:pPr/>
              <a:t>25</a:t>
            </a:fld>
            <a:endParaRPr lang="en-US" sz="1200">
              <a:solidFill>
                <a:srgbClr val="898989"/>
              </a:solidFill>
            </a:endParaRPr>
          </a:p>
        </p:txBody>
      </p:sp>
      <p:sp>
        <p:nvSpPr>
          <p:cNvPr id="246787" name="Text Box 3"/>
          <p:cNvSpPr txBox="1">
            <a:spLocks noChangeArrowheads="1"/>
          </p:cNvSpPr>
          <p:nvPr/>
        </p:nvSpPr>
        <p:spPr bwMode="auto">
          <a:xfrm>
            <a:off x="2741614" y="1824038"/>
            <a:ext cx="7800975" cy="1569660"/>
          </a:xfrm>
          <a:prstGeom prst="rect">
            <a:avLst/>
          </a:prstGeom>
          <a:noFill/>
          <a:ln w="9525">
            <a:noFill/>
            <a:miter lim="800000"/>
            <a:headEnd/>
            <a:tailEnd/>
          </a:ln>
          <a:effectLst/>
        </p:spPr>
        <p:txBody>
          <a:bodyPr>
            <a:spAutoFit/>
          </a:bodyPr>
          <a:lstStyle/>
          <a:p>
            <a:pPr algn="ctr" eaLnBrk="1" hangingPunct="1">
              <a:defRPr/>
            </a:pPr>
            <a:r>
              <a:rPr lang="es-EC" sz="4800" dirty="0">
                <a:solidFill>
                  <a:srgbClr val="866300"/>
                </a:solidFill>
                <a:effectLst>
                  <a:outerShdw blurRad="38100" dist="38100" dir="2700000" algn="tl">
                    <a:srgbClr val="C0C0C0"/>
                  </a:outerShdw>
                </a:effectLst>
                <a:latin typeface="Tahoma" pitchFamily="34" charset="0"/>
              </a:rPr>
              <a:t>CAPITULO 4: Evaluación y Selección de Proveedores</a:t>
            </a:r>
            <a:endParaRPr lang="es-EC" dirty="0">
              <a:solidFill>
                <a:srgbClr val="2E290E"/>
              </a:solidFill>
              <a:effectLst>
                <a:outerShdw blurRad="38100" dist="38100" dir="2700000" algn="tl">
                  <a:srgbClr val="C0C0C0"/>
                </a:outerShdw>
              </a:effectLst>
              <a:latin typeface="Tahoma" pitchFamily="34" charset="0"/>
            </a:endParaRPr>
          </a:p>
        </p:txBody>
      </p:sp>
      <p:sp>
        <p:nvSpPr>
          <p:cNvPr id="5" name="Rectángulo 4">
            <a:extLst>
              <a:ext uri="{FF2B5EF4-FFF2-40B4-BE49-F238E27FC236}">
                <a16:creationId xmlns:a16="http://schemas.microsoft.com/office/drawing/2014/main" id="{74A9C090-9D1D-47B2-B781-0B130EFD96F3}"/>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4</a:t>
            </a:r>
          </a:p>
        </p:txBody>
      </p:sp>
    </p:spTree>
    <p:extLst>
      <p:ext uri="{BB962C8B-B14F-4D97-AF65-F5344CB8AC3E}">
        <p14:creationId xmlns:p14="http://schemas.microsoft.com/office/powerpoint/2010/main" val="39788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A75FE82-0095-4AB4-A948-2FDC28CD6A5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4</a:t>
            </a:r>
          </a:p>
        </p:txBody>
      </p:sp>
      <p:sp>
        <p:nvSpPr>
          <p:cNvPr id="3" name="Rectangle 2">
            <a:extLst>
              <a:ext uri="{FF2B5EF4-FFF2-40B4-BE49-F238E27FC236}">
                <a16:creationId xmlns:a16="http://schemas.microsoft.com/office/drawing/2014/main" id="{197A3978-6291-4365-8839-81A141917BA4}"/>
              </a:ext>
            </a:extLst>
          </p:cNvPr>
          <p:cNvSpPr txBox="1">
            <a:spLocks noChangeArrowheads="1"/>
          </p:cNvSpPr>
          <p:nvPr/>
        </p:nvSpPr>
        <p:spPr bwMode="auto">
          <a:xfrm>
            <a:off x="1122946" y="274638"/>
            <a:ext cx="1042736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s-EC" altLang="en-US" sz="4000" b="1" dirty="0">
                <a:solidFill>
                  <a:srgbClr val="FF3300"/>
                </a:solidFill>
              </a:rPr>
              <a:t>Control de los procesos, productos y servicios suministrados externamente</a:t>
            </a:r>
          </a:p>
        </p:txBody>
      </p:sp>
      <p:sp>
        <p:nvSpPr>
          <p:cNvPr id="8" name="CuadroTexto 7">
            <a:extLst>
              <a:ext uri="{FF2B5EF4-FFF2-40B4-BE49-F238E27FC236}">
                <a16:creationId xmlns:a16="http://schemas.microsoft.com/office/drawing/2014/main" id="{139CEA58-98D1-4BBF-BB43-3A1F9B878A20}"/>
              </a:ext>
            </a:extLst>
          </p:cNvPr>
          <p:cNvSpPr txBox="1"/>
          <p:nvPr/>
        </p:nvSpPr>
        <p:spPr>
          <a:xfrm>
            <a:off x="1476945" y="2003410"/>
            <a:ext cx="9719370" cy="2246769"/>
          </a:xfrm>
          <a:prstGeom prst="rect">
            <a:avLst/>
          </a:prstGeom>
          <a:noFill/>
        </p:spPr>
        <p:txBody>
          <a:bodyPr wrap="square" rtlCol="0">
            <a:spAutoFit/>
          </a:bodyPr>
          <a:lstStyle/>
          <a:p>
            <a:pPr algn="ctr"/>
            <a:r>
              <a:rPr lang="es-EC" sz="2800" dirty="0"/>
              <a:t>La organización debe determinar y aplicar criterios para la evaluación, la selección, el seguimiento del desempeño y la reevaluación de los proveedores externos, basándose en su capacidad para proporcionar procesos o productos y servicios de acuerdo con los requisitos.</a:t>
            </a:r>
            <a:endParaRPr lang="en-US" sz="2800" dirty="0"/>
          </a:p>
        </p:txBody>
      </p:sp>
    </p:spTree>
    <p:extLst>
      <p:ext uri="{BB962C8B-B14F-4D97-AF65-F5344CB8AC3E}">
        <p14:creationId xmlns:p14="http://schemas.microsoft.com/office/powerpoint/2010/main" val="2951793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1343B6D-F688-411C-81AA-9DC762DA66EE}"/>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4</a:t>
            </a:r>
          </a:p>
        </p:txBody>
      </p:sp>
      <p:pic>
        <p:nvPicPr>
          <p:cNvPr id="7" name="Imagen 6">
            <a:extLst>
              <a:ext uri="{FF2B5EF4-FFF2-40B4-BE49-F238E27FC236}">
                <a16:creationId xmlns:a16="http://schemas.microsoft.com/office/drawing/2014/main" id="{3B6F0C28-4CE6-409C-9D6B-4C54AE3D6360}"/>
              </a:ext>
            </a:extLst>
          </p:cNvPr>
          <p:cNvPicPr>
            <a:picLocks noChangeAspect="1"/>
          </p:cNvPicPr>
          <p:nvPr/>
        </p:nvPicPr>
        <p:blipFill>
          <a:blip r:embed="rId2"/>
          <a:stretch>
            <a:fillRect/>
          </a:stretch>
        </p:blipFill>
        <p:spPr>
          <a:xfrm>
            <a:off x="1099134" y="97284"/>
            <a:ext cx="4531645" cy="3829050"/>
          </a:xfrm>
          <a:prstGeom prst="rect">
            <a:avLst/>
          </a:prstGeom>
        </p:spPr>
      </p:pic>
      <p:sp>
        <p:nvSpPr>
          <p:cNvPr id="9" name="CuadroTexto 8">
            <a:extLst>
              <a:ext uri="{FF2B5EF4-FFF2-40B4-BE49-F238E27FC236}">
                <a16:creationId xmlns:a16="http://schemas.microsoft.com/office/drawing/2014/main" id="{E9EBF08F-F52D-401C-81E5-75ED749B163E}"/>
              </a:ext>
            </a:extLst>
          </p:cNvPr>
          <p:cNvSpPr txBox="1"/>
          <p:nvPr/>
        </p:nvSpPr>
        <p:spPr>
          <a:xfrm>
            <a:off x="5550568" y="295275"/>
            <a:ext cx="6335560" cy="2246769"/>
          </a:xfrm>
          <a:prstGeom prst="rect">
            <a:avLst/>
          </a:prstGeom>
          <a:noFill/>
        </p:spPr>
        <p:txBody>
          <a:bodyPr wrap="square" rtlCol="0">
            <a:spAutoFit/>
          </a:bodyPr>
          <a:lstStyle/>
          <a:p>
            <a:pPr algn="ctr"/>
            <a:r>
              <a:rPr lang="es-EC" sz="2800" b="1" dirty="0"/>
              <a:t>CRITERIOS DE EVALUACIÓN</a:t>
            </a:r>
          </a:p>
          <a:p>
            <a:pPr algn="ctr"/>
            <a:endParaRPr lang="es-EC" sz="2800" dirty="0"/>
          </a:p>
          <a:p>
            <a:pPr algn="ctr"/>
            <a:r>
              <a:rPr lang="es-EC" sz="2800" dirty="0"/>
              <a:t>La propia organización determina los criterios y métodos aplicables para la evaluación de los proveedores:</a:t>
            </a:r>
            <a:endParaRPr lang="en-US" sz="2800" dirty="0"/>
          </a:p>
        </p:txBody>
      </p:sp>
      <p:pic>
        <p:nvPicPr>
          <p:cNvPr id="11" name="Imagen 10">
            <a:extLst>
              <a:ext uri="{FF2B5EF4-FFF2-40B4-BE49-F238E27FC236}">
                <a16:creationId xmlns:a16="http://schemas.microsoft.com/office/drawing/2014/main" id="{4B770FAF-F169-4819-A884-B84E2B13600C}"/>
              </a:ext>
            </a:extLst>
          </p:cNvPr>
          <p:cNvPicPr>
            <a:picLocks noChangeAspect="1"/>
          </p:cNvPicPr>
          <p:nvPr/>
        </p:nvPicPr>
        <p:blipFill>
          <a:blip r:embed="rId3"/>
          <a:stretch>
            <a:fillRect/>
          </a:stretch>
        </p:blipFill>
        <p:spPr>
          <a:xfrm>
            <a:off x="6609351" y="3219916"/>
            <a:ext cx="5100638" cy="2657475"/>
          </a:xfrm>
          <a:prstGeom prst="rect">
            <a:avLst/>
          </a:prstGeom>
        </p:spPr>
      </p:pic>
      <p:sp>
        <p:nvSpPr>
          <p:cNvPr id="12" name="CuadroTexto 11">
            <a:extLst>
              <a:ext uri="{FF2B5EF4-FFF2-40B4-BE49-F238E27FC236}">
                <a16:creationId xmlns:a16="http://schemas.microsoft.com/office/drawing/2014/main" id="{D4137BBE-CE67-4BCD-84EF-D99E2B7D4975}"/>
              </a:ext>
            </a:extLst>
          </p:cNvPr>
          <p:cNvSpPr txBox="1"/>
          <p:nvPr/>
        </p:nvSpPr>
        <p:spPr>
          <a:xfrm>
            <a:off x="540912" y="4137202"/>
            <a:ext cx="6335560" cy="2246769"/>
          </a:xfrm>
          <a:prstGeom prst="rect">
            <a:avLst/>
          </a:prstGeom>
          <a:noFill/>
        </p:spPr>
        <p:txBody>
          <a:bodyPr wrap="square" rtlCol="0">
            <a:spAutoFit/>
          </a:bodyPr>
          <a:lstStyle/>
          <a:p>
            <a:pPr algn="ctr"/>
            <a:r>
              <a:rPr lang="es-EC" sz="2800" b="1" dirty="0"/>
              <a:t>Es necesario mantener registros (información documental) de la evaluación de los proveedores, así como de cualquier acción necesaria que surja durante el proceso.</a:t>
            </a:r>
            <a:endParaRPr lang="en-US" sz="2800" dirty="0"/>
          </a:p>
        </p:txBody>
      </p:sp>
    </p:spTree>
    <p:extLst>
      <p:ext uri="{BB962C8B-B14F-4D97-AF65-F5344CB8AC3E}">
        <p14:creationId xmlns:p14="http://schemas.microsoft.com/office/powerpoint/2010/main" val="694338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A75FE82-0095-4AB4-A948-2FDC28CD6A5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4</a:t>
            </a:r>
          </a:p>
        </p:txBody>
      </p:sp>
      <p:sp>
        <p:nvSpPr>
          <p:cNvPr id="5" name="Rectángulo redondeado 2">
            <a:extLst>
              <a:ext uri="{FF2B5EF4-FFF2-40B4-BE49-F238E27FC236}">
                <a16:creationId xmlns:a16="http://schemas.microsoft.com/office/drawing/2014/main" id="{40D7EE20-7C75-40C5-971B-A9DDDFAD13B1}"/>
              </a:ext>
            </a:extLst>
          </p:cNvPr>
          <p:cNvSpPr/>
          <p:nvPr/>
        </p:nvSpPr>
        <p:spPr>
          <a:xfrm>
            <a:off x="3392486" y="314325"/>
            <a:ext cx="5559425"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C" sz="2400" b="1" dirty="0">
                <a:solidFill>
                  <a:schemeClr val="tx1"/>
                </a:solidFill>
              </a:rPr>
              <a:t>EVALUACIÓN DE PROVEEDORES (EDP)</a:t>
            </a:r>
          </a:p>
        </p:txBody>
      </p:sp>
      <p:sp>
        <p:nvSpPr>
          <p:cNvPr id="6" name="CuadroTexto 3">
            <a:extLst>
              <a:ext uri="{FF2B5EF4-FFF2-40B4-BE49-F238E27FC236}">
                <a16:creationId xmlns:a16="http://schemas.microsoft.com/office/drawing/2014/main" id="{99B7A989-21DC-4938-90C5-053B9FE0232E}"/>
              </a:ext>
            </a:extLst>
          </p:cNvPr>
          <p:cNvSpPr txBox="1">
            <a:spLocks noChangeArrowheads="1"/>
          </p:cNvSpPr>
          <p:nvPr/>
        </p:nvSpPr>
        <p:spPr bwMode="auto">
          <a:xfrm>
            <a:off x="1909481" y="1243101"/>
            <a:ext cx="90633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ctr">
              <a:spcBef>
                <a:spcPct val="0"/>
              </a:spcBef>
              <a:buNone/>
            </a:pPr>
            <a:r>
              <a:rPr lang="es-EC" altLang="en-US" sz="2400" dirty="0"/>
              <a:t>Evaluar es asignar una escala numérica o cualitativa, respecto a los criterios aplicados.</a:t>
            </a:r>
          </a:p>
        </p:txBody>
      </p:sp>
      <p:sp>
        <p:nvSpPr>
          <p:cNvPr id="2" name="CuadroTexto 1">
            <a:extLst>
              <a:ext uri="{FF2B5EF4-FFF2-40B4-BE49-F238E27FC236}">
                <a16:creationId xmlns:a16="http://schemas.microsoft.com/office/drawing/2014/main" id="{9EBC78E5-27AF-430C-BE47-EB5CB71F06BD}"/>
              </a:ext>
            </a:extLst>
          </p:cNvPr>
          <p:cNvSpPr txBox="1"/>
          <p:nvPr/>
        </p:nvSpPr>
        <p:spPr>
          <a:xfrm>
            <a:off x="1416424" y="2725271"/>
            <a:ext cx="2474258" cy="369332"/>
          </a:xfrm>
          <a:prstGeom prst="rect">
            <a:avLst/>
          </a:prstGeom>
          <a:noFill/>
        </p:spPr>
        <p:txBody>
          <a:bodyPr wrap="square" rtlCol="0">
            <a:spAutoFit/>
          </a:bodyPr>
          <a:lstStyle/>
          <a:p>
            <a:r>
              <a:rPr lang="es-EC" dirty="0"/>
              <a:t>CALIDAD</a:t>
            </a:r>
            <a:endParaRPr lang="en-US" dirty="0"/>
          </a:p>
        </p:txBody>
      </p:sp>
      <p:sp>
        <p:nvSpPr>
          <p:cNvPr id="8" name="CuadroTexto 7">
            <a:extLst>
              <a:ext uri="{FF2B5EF4-FFF2-40B4-BE49-F238E27FC236}">
                <a16:creationId xmlns:a16="http://schemas.microsoft.com/office/drawing/2014/main" id="{5A189891-B4A7-4CFA-B2A9-8F4979DC7FFF}"/>
              </a:ext>
            </a:extLst>
          </p:cNvPr>
          <p:cNvSpPr txBox="1"/>
          <p:nvPr/>
        </p:nvSpPr>
        <p:spPr>
          <a:xfrm>
            <a:off x="1416424" y="3898176"/>
            <a:ext cx="2474258" cy="369332"/>
          </a:xfrm>
          <a:prstGeom prst="rect">
            <a:avLst/>
          </a:prstGeom>
          <a:noFill/>
        </p:spPr>
        <p:txBody>
          <a:bodyPr wrap="square" rtlCol="0">
            <a:spAutoFit/>
          </a:bodyPr>
          <a:lstStyle/>
          <a:p>
            <a:r>
              <a:rPr lang="es-EC" dirty="0"/>
              <a:t>PRECIO</a:t>
            </a:r>
            <a:endParaRPr lang="en-US" dirty="0"/>
          </a:p>
        </p:txBody>
      </p:sp>
      <p:sp>
        <p:nvSpPr>
          <p:cNvPr id="9" name="CuadroTexto 8">
            <a:extLst>
              <a:ext uri="{FF2B5EF4-FFF2-40B4-BE49-F238E27FC236}">
                <a16:creationId xmlns:a16="http://schemas.microsoft.com/office/drawing/2014/main" id="{40DE2725-7CBA-4371-8B8D-B264936D64F6}"/>
              </a:ext>
            </a:extLst>
          </p:cNvPr>
          <p:cNvSpPr txBox="1"/>
          <p:nvPr/>
        </p:nvSpPr>
        <p:spPr>
          <a:xfrm>
            <a:off x="1416424" y="5648593"/>
            <a:ext cx="2474258" cy="369332"/>
          </a:xfrm>
          <a:prstGeom prst="rect">
            <a:avLst/>
          </a:prstGeom>
          <a:noFill/>
        </p:spPr>
        <p:txBody>
          <a:bodyPr wrap="square" rtlCol="0">
            <a:spAutoFit/>
          </a:bodyPr>
          <a:lstStyle/>
          <a:p>
            <a:r>
              <a:rPr lang="es-EC" dirty="0"/>
              <a:t>GARANTIA</a:t>
            </a:r>
            <a:endParaRPr lang="en-US" dirty="0"/>
          </a:p>
        </p:txBody>
      </p:sp>
      <p:sp>
        <p:nvSpPr>
          <p:cNvPr id="3" name="CuadroTexto 2">
            <a:extLst>
              <a:ext uri="{FF2B5EF4-FFF2-40B4-BE49-F238E27FC236}">
                <a16:creationId xmlns:a16="http://schemas.microsoft.com/office/drawing/2014/main" id="{0DA34472-FB2C-42DD-8B5F-A77C1E976D17}"/>
              </a:ext>
            </a:extLst>
          </p:cNvPr>
          <p:cNvSpPr txBox="1"/>
          <p:nvPr/>
        </p:nvSpPr>
        <p:spPr>
          <a:xfrm>
            <a:off x="3101788" y="2397824"/>
            <a:ext cx="2097741" cy="1477328"/>
          </a:xfrm>
          <a:prstGeom prst="rect">
            <a:avLst/>
          </a:prstGeom>
          <a:noFill/>
        </p:spPr>
        <p:txBody>
          <a:bodyPr wrap="square" rtlCol="0">
            <a:spAutoFit/>
          </a:bodyPr>
          <a:lstStyle/>
          <a:p>
            <a:r>
              <a:rPr lang="es-EC" dirty="0"/>
              <a:t>Excelente = 5</a:t>
            </a:r>
          </a:p>
          <a:p>
            <a:r>
              <a:rPr lang="es-EC" dirty="0"/>
              <a:t>Muy buena = 4</a:t>
            </a:r>
          </a:p>
          <a:p>
            <a:r>
              <a:rPr lang="es-EC" dirty="0"/>
              <a:t>Buena = 3</a:t>
            </a:r>
          </a:p>
          <a:p>
            <a:r>
              <a:rPr lang="es-EC" dirty="0"/>
              <a:t>Mala = 2</a:t>
            </a:r>
          </a:p>
          <a:p>
            <a:r>
              <a:rPr lang="es-EC" dirty="0"/>
              <a:t>Pésima = 1</a:t>
            </a:r>
            <a:endParaRPr lang="en-US" dirty="0"/>
          </a:p>
        </p:txBody>
      </p:sp>
      <p:sp>
        <p:nvSpPr>
          <p:cNvPr id="10" name="CuadroTexto 9">
            <a:extLst>
              <a:ext uri="{FF2B5EF4-FFF2-40B4-BE49-F238E27FC236}">
                <a16:creationId xmlns:a16="http://schemas.microsoft.com/office/drawing/2014/main" id="{32460A76-D5B9-466B-B2BB-928B221F6F9A}"/>
              </a:ext>
            </a:extLst>
          </p:cNvPr>
          <p:cNvSpPr txBox="1"/>
          <p:nvPr/>
        </p:nvSpPr>
        <p:spPr>
          <a:xfrm>
            <a:off x="3101788" y="3844386"/>
            <a:ext cx="2097741" cy="1477328"/>
          </a:xfrm>
          <a:prstGeom prst="rect">
            <a:avLst/>
          </a:prstGeom>
          <a:noFill/>
        </p:spPr>
        <p:txBody>
          <a:bodyPr wrap="square" rtlCol="0">
            <a:spAutoFit/>
          </a:bodyPr>
          <a:lstStyle/>
          <a:p>
            <a:r>
              <a:rPr lang="es-EC" dirty="0"/>
              <a:t>Muy económico = 5</a:t>
            </a:r>
          </a:p>
          <a:p>
            <a:r>
              <a:rPr lang="es-EC" dirty="0"/>
              <a:t>Económico = 4</a:t>
            </a:r>
          </a:p>
          <a:p>
            <a:r>
              <a:rPr lang="es-EC" dirty="0"/>
              <a:t>Aceptable = 3</a:t>
            </a:r>
          </a:p>
          <a:p>
            <a:r>
              <a:rPr lang="es-EC" dirty="0"/>
              <a:t>Caro = 2</a:t>
            </a:r>
          </a:p>
          <a:p>
            <a:r>
              <a:rPr lang="es-EC" dirty="0"/>
              <a:t>Muy caro = 1</a:t>
            </a:r>
            <a:endParaRPr lang="en-US" dirty="0"/>
          </a:p>
        </p:txBody>
      </p:sp>
      <p:sp>
        <p:nvSpPr>
          <p:cNvPr id="11" name="CuadroTexto 10">
            <a:extLst>
              <a:ext uri="{FF2B5EF4-FFF2-40B4-BE49-F238E27FC236}">
                <a16:creationId xmlns:a16="http://schemas.microsoft.com/office/drawing/2014/main" id="{43DE221B-9765-42C8-B0F4-F21D116EBA3D}"/>
              </a:ext>
            </a:extLst>
          </p:cNvPr>
          <p:cNvSpPr txBox="1"/>
          <p:nvPr/>
        </p:nvSpPr>
        <p:spPr>
          <a:xfrm>
            <a:off x="3101788" y="5556260"/>
            <a:ext cx="2474258" cy="923330"/>
          </a:xfrm>
          <a:prstGeom prst="rect">
            <a:avLst/>
          </a:prstGeom>
          <a:noFill/>
        </p:spPr>
        <p:txBody>
          <a:bodyPr wrap="square" rtlCol="0">
            <a:spAutoFit/>
          </a:bodyPr>
          <a:lstStyle/>
          <a:p>
            <a:r>
              <a:rPr lang="es-EC" dirty="0"/>
              <a:t>Tiene garantía = 5</a:t>
            </a:r>
          </a:p>
          <a:p>
            <a:r>
              <a:rPr lang="es-EC" dirty="0"/>
              <a:t>Garantía parcial: = 3</a:t>
            </a:r>
          </a:p>
          <a:p>
            <a:r>
              <a:rPr lang="es-EC" dirty="0"/>
              <a:t>No Tiene garantía = 1</a:t>
            </a:r>
            <a:endParaRPr lang="en-US" dirty="0"/>
          </a:p>
        </p:txBody>
      </p:sp>
      <p:sp>
        <p:nvSpPr>
          <p:cNvPr id="12" name="Rectángulo 11">
            <a:extLst>
              <a:ext uri="{FF2B5EF4-FFF2-40B4-BE49-F238E27FC236}">
                <a16:creationId xmlns:a16="http://schemas.microsoft.com/office/drawing/2014/main" id="{DD3B9382-7CBB-48DB-ADCC-FC625D9DD5B5}"/>
              </a:ext>
            </a:extLst>
          </p:cNvPr>
          <p:cNvSpPr/>
          <p:nvPr/>
        </p:nvSpPr>
        <p:spPr>
          <a:xfrm>
            <a:off x="6406462" y="2784717"/>
            <a:ext cx="1810871" cy="50202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b="1" dirty="0">
                <a:solidFill>
                  <a:schemeClr val="tx1"/>
                </a:solidFill>
                <a:latin typeface="Arial Black" panose="020B0A04020102020204" pitchFamily="34" charset="0"/>
              </a:rPr>
              <a:t>CUMPLE</a:t>
            </a:r>
            <a:endParaRPr lang="en-US" b="1" dirty="0">
              <a:solidFill>
                <a:schemeClr val="tx1"/>
              </a:solidFill>
              <a:latin typeface="Arial Black" panose="020B0A04020102020204" pitchFamily="34" charset="0"/>
            </a:endParaRPr>
          </a:p>
        </p:txBody>
      </p:sp>
      <p:sp>
        <p:nvSpPr>
          <p:cNvPr id="13" name="Rectángulo 12">
            <a:extLst>
              <a:ext uri="{FF2B5EF4-FFF2-40B4-BE49-F238E27FC236}">
                <a16:creationId xmlns:a16="http://schemas.microsoft.com/office/drawing/2014/main" id="{484A29F2-6EC4-4C95-A450-1879AEF0A8DD}"/>
              </a:ext>
            </a:extLst>
          </p:cNvPr>
          <p:cNvSpPr/>
          <p:nvPr/>
        </p:nvSpPr>
        <p:spPr>
          <a:xfrm>
            <a:off x="8396629" y="2784718"/>
            <a:ext cx="1810871" cy="50202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b="1" dirty="0">
                <a:solidFill>
                  <a:schemeClr val="tx1"/>
                </a:solidFill>
                <a:latin typeface="Arial Black" panose="020B0A04020102020204" pitchFamily="34" charset="0"/>
              </a:rPr>
              <a:t>NO CUMPLE</a:t>
            </a:r>
            <a:endParaRPr lang="en-US" b="1" dirty="0">
              <a:solidFill>
                <a:schemeClr val="tx1"/>
              </a:solidFill>
              <a:latin typeface="Arial Black" panose="020B0A04020102020204" pitchFamily="34" charset="0"/>
            </a:endParaRPr>
          </a:p>
        </p:txBody>
      </p:sp>
      <p:pic>
        <p:nvPicPr>
          <p:cNvPr id="14" name="Imagen 13">
            <a:extLst>
              <a:ext uri="{FF2B5EF4-FFF2-40B4-BE49-F238E27FC236}">
                <a16:creationId xmlns:a16="http://schemas.microsoft.com/office/drawing/2014/main" id="{8C7A0F91-6948-451F-B329-269A232639D1}"/>
              </a:ext>
            </a:extLst>
          </p:cNvPr>
          <p:cNvPicPr>
            <a:picLocks noChangeAspect="1"/>
          </p:cNvPicPr>
          <p:nvPr/>
        </p:nvPicPr>
        <p:blipFill>
          <a:blip r:embed="rId2"/>
          <a:stretch>
            <a:fillRect/>
          </a:stretch>
        </p:blipFill>
        <p:spPr>
          <a:xfrm>
            <a:off x="6782655" y="3511281"/>
            <a:ext cx="1327423" cy="1200329"/>
          </a:xfrm>
          <a:prstGeom prst="rect">
            <a:avLst/>
          </a:prstGeom>
        </p:spPr>
      </p:pic>
      <p:pic>
        <p:nvPicPr>
          <p:cNvPr id="15" name="Imagen 14">
            <a:extLst>
              <a:ext uri="{FF2B5EF4-FFF2-40B4-BE49-F238E27FC236}">
                <a16:creationId xmlns:a16="http://schemas.microsoft.com/office/drawing/2014/main" id="{CF8FAC38-74A2-4095-B86F-3082340206CF}"/>
              </a:ext>
            </a:extLst>
          </p:cNvPr>
          <p:cNvPicPr>
            <a:picLocks noChangeAspect="1"/>
          </p:cNvPicPr>
          <p:nvPr/>
        </p:nvPicPr>
        <p:blipFill>
          <a:blip r:embed="rId3"/>
          <a:stretch>
            <a:fillRect/>
          </a:stretch>
        </p:blipFill>
        <p:spPr>
          <a:xfrm>
            <a:off x="8701899" y="3628816"/>
            <a:ext cx="1200329" cy="1200329"/>
          </a:xfrm>
          <a:prstGeom prst="rect">
            <a:avLst/>
          </a:prstGeom>
        </p:spPr>
      </p:pic>
      <p:sp>
        <p:nvSpPr>
          <p:cNvPr id="16" name="Rectángulo 15">
            <a:extLst>
              <a:ext uri="{FF2B5EF4-FFF2-40B4-BE49-F238E27FC236}">
                <a16:creationId xmlns:a16="http://schemas.microsoft.com/office/drawing/2014/main" id="{740A2F6B-4A88-4683-927B-D7703B779FD4}"/>
              </a:ext>
            </a:extLst>
          </p:cNvPr>
          <p:cNvSpPr/>
          <p:nvPr/>
        </p:nvSpPr>
        <p:spPr>
          <a:xfrm>
            <a:off x="5576046" y="5017854"/>
            <a:ext cx="5576047" cy="50202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b="1" dirty="0">
                <a:solidFill>
                  <a:schemeClr val="tx1"/>
                </a:solidFill>
                <a:latin typeface="Arial Black" panose="020B0A04020102020204" pitchFamily="34" charset="0"/>
              </a:rPr>
              <a:t>EDP = CALIDAD X PRECIO X GARANTIA</a:t>
            </a:r>
            <a:endParaRPr lang="en-US" b="1" dirty="0">
              <a:solidFill>
                <a:schemeClr val="tx1"/>
              </a:solidFill>
              <a:latin typeface="Arial Black" panose="020B0A04020102020204" pitchFamily="34" charset="0"/>
            </a:endParaRPr>
          </a:p>
        </p:txBody>
      </p:sp>
      <p:sp>
        <p:nvSpPr>
          <p:cNvPr id="17" name="CuadroTexto 16">
            <a:extLst>
              <a:ext uri="{FF2B5EF4-FFF2-40B4-BE49-F238E27FC236}">
                <a16:creationId xmlns:a16="http://schemas.microsoft.com/office/drawing/2014/main" id="{4E8FC877-9D14-4402-82B3-EBDC2F9F5BE2}"/>
              </a:ext>
            </a:extLst>
          </p:cNvPr>
          <p:cNvSpPr txBox="1"/>
          <p:nvPr/>
        </p:nvSpPr>
        <p:spPr>
          <a:xfrm>
            <a:off x="5743074" y="5833259"/>
            <a:ext cx="5409019" cy="646331"/>
          </a:xfrm>
          <a:prstGeom prst="rect">
            <a:avLst/>
          </a:prstGeom>
          <a:noFill/>
        </p:spPr>
        <p:txBody>
          <a:bodyPr wrap="square" rtlCol="0">
            <a:spAutoFit/>
          </a:bodyPr>
          <a:lstStyle/>
          <a:p>
            <a:r>
              <a:rPr lang="es-EC" dirty="0"/>
              <a:t>Por ejemplo: Para ser un proveedor calificado se debe obtener un Puntaje Mínimo de 75/125.</a:t>
            </a:r>
            <a:endParaRPr lang="en-US" dirty="0"/>
          </a:p>
        </p:txBody>
      </p:sp>
    </p:spTree>
    <p:extLst>
      <p:ext uri="{BB962C8B-B14F-4D97-AF65-F5344CB8AC3E}">
        <p14:creationId xmlns:p14="http://schemas.microsoft.com/office/powerpoint/2010/main" val="266769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A75FE82-0095-4AB4-A948-2FDC28CD6A5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4</a:t>
            </a:r>
          </a:p>
        </p:txBody>
      </p:sp>
      <p:sp>
        <p:nvSpPr>
          <p:cNvPr id="3" name="Rectangle 3">
            <a:extLst>
              <a:ext uri="{FF2B5EF4-FFF2-40B4-BE49-F238E27FC236}">
                <a16:creationId xmlns:a16="http://schemas.microsoft.com/office/drawing/2014/main" id="{AE9B8CC8-A38A-4C0E-B00F-8AC91B033B6B}"/>
              </a:ext>
            </a:extLst>
          </p:cNvPr>
          <p:cNvSpPr txBox="1">
            <a:spLocks noChangeArrowheads="1"/>
          </p:cNvSpPr>
          <p:nvPr/>
        </p:nvSpPr>
        <p:spPr bwMode="auto">
          <a:xfrm>
            <a:off x="1885436" y="228602"/>
            <a:ext cx="9159082" cy="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buFontTx/>
              <a:buNone/>
            </a:pPr>
            <a:r>
              <a:rPr lang="en-US" altLang="en-US" sz="2400" b="1" dirty="0"/>
              <a:t>SELECCIÓN DE PROVEEDORES</a:t>
            </a:r>
          </a:p>
        </p:txBody>
      </p:sp>
      <p:sp>
        <p:nvSpPr>
          <p:cNvPr id="8" name="CuadroTexto 3">
            <a:extLst>
              <a:ext uri="{FF2B5EF4-FFF2-40B4-BE49-F238E27FC236}">
                <a16:creationId xmlns:a16="http://schemas.microsoft.com/office/drawing/2014/main" id="{E0265595-8872-4212-B72A-E4CA42929D73}"/>
              </a:ext>
            </a:extLst>
          </p:cNvPr>
          <p:cNvSpPr txBox="1">
            <a:spLocks noChangeArrowheads="1"/>
          </p:cNvSpPr>
          <p:nvPr/>
        </p:nvSpPr>
        <p:spPr bwMode="auto">
          <a:xfrm>
            <a:off x="1885436" y="1120676"/>
            <a:ext cx="330797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ctr">
              <a:spcBef>
                <a:spcPct val="0"/>
              </a:spcBef>
              <a:buNone/>
            </a:pPr>
            <a:r>
              <a:rPr lang="es-EC" altLang="en-US" sz="2400" dirty="0"/>
              <a:t>Para seleccionar un proveedor, se deben cumplir criterios establecidos por la propia empresa.</a:t>
            </a:r>
          </a:p>
          <a:p>
            <a:pPr marL="0" indent="0" algn="ctr">
              <a:spcBef>
                <a:spcPct val="0"/>
              </a:spcBef>
              <a:buNone/>
            </a:pPr>
            <a:endParaRPr lang="es-EC" altLang="en-US" sz="2400" dirty="0"/>
          </a:p>
          <a:p>
            <a:pPr marL="0" indent="0" algn="ctr">
              <a:spcBef>
                <a:spcPct val="0"/>
              </a:spcBef>
              <a:buNone/>
            </a:pPr>
            <a:r>
              <a:rPr lang="es-EC" altLang="en-US" sz="2400" dirty="0"/>
              <a:t>Por ejemplo: se selecciona trabajar con proveedores que tengan al menos un Puntaje de 75/125.</a:t>
            </a:r>
          </a:p>
        </p:txBody>
      </p:sp>
      <p:pic>
        <p:nvPicPr>
          <p:cNvPr id="9" name="Imagen 8">
            <a:extLst>
              <a:ext uri="{FF2B5EF4-FFF2-40B4-BE49-F238E27FC236}">
                <a16:creationId xmlns:a16="http://schemas.microsoft.com/office/drawing/2014/main" id="{834541CD-008A-4D61-B0EF-65625447F9C3}"/>
              </a:ext>
            </a:extLst>
          </p:cNvPr>
          <p:cNvPicPr>
            <a:picLocks noChangeAspect="1"/>
          </p:cNvPicPr>
          <p:nvPr/>
        </p:nvPicPr>
        <p:blipFill>
          <a:blip r:embed="rId2"/>
          <a:stretch>
            <a:fillRect/>
          </a:stretch>
        </p:blipFill>
        <p:spPr>
          <a:xfrm>
            <a:off x="5431757" y="1281112"/>
            <a:ext cx="6076950" cy="4295775"/>
          </a:xfrm>
          <a:prstGeom prst="rect">
            <a:avLst/>
          </a:prstGeom>
        </p:spPr>
      </p:pic>
    </p:spTree>
    <p:extLst>
      <p:ext uri="{BB962C8B-B14F-4D97-AF65-F5344CB8AC3E}">
        <p14:creationId xmlns:p14="http://schemas.microsoft.com/office/powerpoint/2010/main" val="1616771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4299710" y="1872739"/>
            <a:ext cx="327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_tradnl" sz="2400" b="1" dirty="0">
                <a:solidFill>
                  <a:srgbClr val="FF3300"/>
                </a:solidFill>
              </a:rPr>
              <a:t>OBJETIVOS:</a:t>
            </a:r>
            <a:endParaRPr lang="es-ES_tradnl" sz="2400" b="1" dirty="0"/>
          </a:p>
        </p:txBody>
      </p:sp>
      <p:sp>
        <p:nvSpPr>
          <p:cNvPr id="10243" name="Text Box 4"/>
          <p:cNvSpPr txBox="1">
            <a:spLocks noChangeArrowheads="1"/>
          </p:cNvSpPr>
          <p:nvPr/>
        </p:nvSpPr>
        <p:spPr bwMode="auto">
          <a:xfrm>
            <a:off x="1483682" y="2696114"/>
            <a:ext cx="9800823" cy="225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l">
              <a:buFont typeface="Arial" panose="020B0604020202020204" pitchFamily="34" charset="0"/>
              <a:buChar char="•"/>
            </a:pPr>
            <a:r>
              <a:rPr lang="es-ES_tradnl" sz="2200" dirty="0"/>
              <a:t> </a:t>
            </a:r>
            <a:r>
              <a:rPr lang="es-EC" sz="2200" dirty="0"/>
              <a:t>Adquirir las habilidades necesarias para dominar la gestión de compras y el aprovisionamiento en el sector logístico.</a:t>
            </a:r>
          </a:p>
          <a:p>
            <a:pPr algn="l">
              <a:buFont typeface="Arial" panose="020B0604020202020204" pitchFamily="34" charset="0"/>
              <a:buChar char="•"/>
            </a:pPr>
            <a:r>
              <a:rPr lang="es-ES_tradnl" sz="2200" dirty="0"/>
              <a:t> </a:t>
            </a:r>
            <a:r>
              <a:rPr lang="es-EC" sz="2200" dirty="0"/>
              <a:t>Conocer los procesos de negociación de compras y de transporte en aprovisionamiento.</a:t>
            </a:r>
          </a:p>
          <a:p>
            <a:pPr algn="l">
              <a:buFont typeface="Arial" panose="020B0604020202020204" pitchFamily="34" charset="0"/>
              <a:buChar char="•"/>
            </a:pPr>
            <a:r>
              <a:rPr lang="es-ES_tradnl" sz="2200" dirty="0"/>
              <a:t> </a:t>
            </a:r>
            <a:r>
              <a:rPr lang="es-EC" sz="2200" dirty="0"/>
              <a:t>Adquirir estrategias de planificación y conocimientos en toma de decisiones y administración en la gestión de compras.</a:t>
            </a:r>
          </a:p>
        </p:txBody>
      </p:sp>
      <p:pic>
        <p:nvPicPr>
          <p:cNvPr id="4" name="Imagen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149225"/>
            <a:ext cx="4746625"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2463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Marcador de número de diapositiva"/>
          <p:cNvSpPr>
            <a:spLocks noGrp="1"/>
          </p:cNvSpPr>
          <p:nvPr>
            <p:ph type="sldNum" sz="quarter" idx="12"/>
          </p:nvPr>
        </p:nvSpPr>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B5149AF2-2D14-4A20-BE69-890EDF3A3E4B}" type="slidenum">
              <a:rPr lang="en-US" sz="1200">
                <a:solidFill>
                  <a:srgbClr val="898989"/>
                </a:solidFill>
              </a:rPr>
              <a:pPr/>
              <a:t>30</a:t>
            </a:fld>
            <a:endParaRPr lang="en-US" sz="1200">
              <a:solidFill>
                <a:srgbClr val="898989"/>
              </a:solidFill>
            </a:endParaRPr>
          </a:p>
        </p:txBody>
      </p:sp>
      <p:sp>
        <p:nvSpPr>
          <p:cNvPr id="246787" name="Text Box 3"/>
          <p:cNvSpPr txBox="1">
            <a:spLocks noChangeArrowheads="1"/>
          </p:cNvSpPr>
          <p:nvPr/>
        </p:nvSpPr>
        <p:spPr bwMode="auto">
          <a:xfrm>
            <a:off x="1864660" y="1824038"/>
            <a:ext cx="8677930" cy="1569660"/>
          </a:xfrm>
          <a:prstGeom prst="rect">
            <a:avLst/>
          </a:prstGeom>
          <a:noFill/>
          <a:ln w="9525">
            <a:noFill/>
            <a:miter lim="800000"/>
            <a:headEnd/>
            <a:tailEnd/>
          </a:ln>
          <a:effectLst/>
        </p:spPr>
        <p:txBody>
          <a:bodyPr wrap="square">
            <a:spAutoFit/>
          </a:bodyPr>
          <a:lstStyle/>
          <a:p>
            <a:pPr algn="ctr" eaLnBrk="1" hangingPunct="1">
              <a:defRPr/>
            </a:pPr>
            <a:r>
              <a:rPr lang="es-EC" sz="4800" dirty="0">
                <a:solidFill>
                  <a:srgbClr val="866300"/>
                </a:solidFill>
                <a:effectLst>
                  <a:outerShdw blurRad="38100" dist="38100" dir="2700000" algn="tl">
                    <a:srgbClr val="C0C0C0"/>
                  </a:outerShdw>
                </a:effectLst>
                <a:latin typeface="Tahoma" pitchFamily="34" charset="0"/>
              </a:rPr>
              <a:t>CAPITULO 5: REEVALUACIÓN DE PROVEEDORES</a:t>
            </a:r>
            <a:endParaRPr lang="es-EC" dirty="0">
              <a:solidFill>
                <a:srgbClr val="2E290E"/>
              </a:solidFill>
              <a:effectLst>
                <a:outerShdw blurRad="38100" dist="38100" dir="2700000" algn="tl">
                  <a:srgbClr val="C0C0C0"/>
                </a:outerShdw>
              </a:effectLst>
              <a:latin typeface="Tahoma" pitchFamily="34" charset="0"/>
            </a:endParaRPr>
          </a:p>
        </p:txBody>
      </p:sp>
      <p:sp>
        <p:nvSpPr>
          <p:cNvPr id="5" name="Rectángulo 4">
            <a:extLst>
              <a:ext uri="{FF2B5EF4-FFF2-40B4-BE49-F238E27FC236}">
                <a16:creationId xmlns:a16="http://schemas.microsoft.com/office/drawing/2014/main" id="{74A9C090-9D1D-47B2-B781-0B130EFD96F3}"/>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5</a:t>
            </a:r>
          </a:p>
        </p:txBody>
      </p:sp>
    </p:spTree>
    <p:extLst>
      <p:ext uri="{BB962C8B-B14F-4D97-AF65-F5344CB8AC3E}">
        <p14:creationId xmlns:p14="http://schemas.microsoft.com/office/powerpoint/2010/main" val="3846729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6E871BD-6FB5-407B-8B70-7B59139176D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5</a:t>
            </a:r>
          </a:p>
        </p:txBody>
      </p:sp>
      <p:sp>
        <p:nvSpPr>
          <p:cNvPr id="5" name="CuadroTexto 4">
            <a:extLst>
              <a:ext uri="{FF2B5EF4-FFF2-40B4-BE49-F238E27FC236}">
                <a16:creationId xmlns:a16="http://schemas.microsoft.com/office/drawing/2014/main" id="{616500B7-648D-45CD-B90F-86F7DE5D6865}"/>
              </a:ext>
            </a:extLst>
          </p:cNvPr>
          <p:cNvSpPr txBox="1"/>
          <p:nvPr/>
        </p:nvSpPr>
        <p:spPr>
          <a:xfrm>
            <a:off x="1025237" y="392897"/>
            <a:ext cx="8484523" cy="523220"/>
          </a:xfrm>
          <a:prstGeom prst="rect">
            <a:avLst/>
          </a:prstGeom>
          <a:noFill/>
        </p:spPr>
        <p:txBody>
          <a:bodyPr wrap="square" rtlCol="0">
            <a:spAutoFit/>
          </a:bodyPr>
          <a:lstStyle/>
          <a:p>
            <a:r>
              <a:rPr lang="es-EC" sz="2800" b="1" dirty="0"/>
              <a:t>RE-EVALUACIÓN DE PROVEEDORES</a:t>
            </a:r>
            <a:endParaRPr lang="en-US" sz="2800" b="1" dirty="0"/>
          </a:p>
        </p:txBody>
      </p:sp>
      <p:sp>
        <p:nvSpPr>
          <p:cNvPr id="9" name="CuadroTexto 3">
            <a:extLst>
              <a:ext uri="{FF2B5EF4-FFF2-40B4-BE49-F238E27FC236}">
                <a16:creationId xmlns:a16="http://schemas.microsoft.com/office/drawing/2014/main" id="{BDB075F8-F84F-478A-902A-77FE04FC4FA8}"/>
              </a:ext>
            </a:extLst>
          </p:cNvPr>
          <p:cNvSpPr txBox="1">
            <a:spLocks noChangeArrowheads="1"/>
          </p:cNvSpPr>
          <p:nvPr/>
        </p:nvSpPr>
        <p:spPr bwMode="auto">
          <a:xfrm>
            <a:off x="1403002" y="1248692"/>
            <a:ext cx="905163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ctr">
              <a:spcBef>
                <a:spcPct val="0"/>
              </a:spcBef>
              <a:buNone/>
            </a:pPr>
            <a:r>
              <a:rPr lang="es-EC" altLang="en-US" sz="2400" dirty="0"/>
              <a:t>La organización debe </a:t>
            </a:r>
            <a:r>
              <a:rPr lang="es-EC" altLang="en-US" sz="2400" dirty="0" err="1"/>
              <a:t>re-evaluar</a:t>
            </a:r>
            <a:r>
              <a:rPr lang="es-EC" altLang="en-US" sz="2400" dirty="0"/>
              <a:t> a los proveedores que afectan su capacidad para cumplir los requisitos. Para lo cual puede utilizar los mismos criterios de evaluación inicial o actualizar con otros registros.</a:t>
            </a:r>
          </a:p>
        </p:txBody>
      </p:sp>
      <p:sp>
        <p:nvSpPr>
          <p:cNvPr id="11" name="CuadroTexto 3">
            <a:extLst>
              <a:ext uri="{FF2B5EF4-FFF2-40B4-BE49-F238E27FC236}">
                <a16:creationId xmlns:a16="http://schemas.microsoft.com/office/drawing/2014/main" id="{5E6FF7D1-1EDE-4701-8C42-6194BC104832}"/>
              </a:ext>
            </a:extLst>
          </p:cNvPr>
          <p:cNvSpPr txBox="1">
            <a:spLocks noChangeArrowheads="1"/>
          </p:cNvSpPr>
          <p:nvPr/>
        </p:nvSpPr>
        <p:spPr bwMode="auto">
          <a:xfrm>
            <a:off x="1403002" y="2781596"/>
            <a:ext cx="876207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pPr>
            <a:r>
              <a:rPr lang="es-EC" altLang="en-US" sz="2400" dirty="0"/>
              <a:t>Puede incluir entrega de documentos legales (RUC, Certificados, Referencias Comerciales, etc.)</a:t>
            </a:r>
          </a:p>
          <a:p>
            <a:pPr algn="just">
              <a:spcBef>
                <a:spcPct val="0"/>
              </a:spcBef>
            </a:pPr>
            <a:r>
              <a:rPr lang="es-EC" altLang="en-US" sz="2400" dirty="0"/>
              <a:t>Calidad, Precio, Tiempos de Entrega, Garantías.</a:t>
            </a:r>
          </a:p>
        </p:txBody>
      </p:sp>
      <p:pic>
        <p:nvPicPr>
          <p:cNvPr id="2" name="Imagen 1">
            <a:extLst>
              <a:ext uri="{FF2B5EF4-FFF2-40B4-BE49-F238E27FC236}">
                <a16:creationId xmlns:a16="http://schemas.microsoft.com/office/drawing/2014/main" id="{8E0970C4-127A-4EEF-AED5-70876A0D3350}"/>
              </a:ext>
            </a:extLst>
          </p:cNvPr>
          <p:cNvPicPr>
            <a:picLocks noChangeAspect="1"/>
          </p:cNvPicPr>
          <p:nvPr/>
        </p:nvPicPr>
        <p:blipFill>
          <a:blip r:embed="rId2"/>
          <a:stretch>
            <a:fillRect/>
          </a:stretch>
        </p:blipFill>
        <p:spPr>
          <a:xfrm>
            <a:off x="4164625" y="4000797"/>
            <a:ext cx="3404117" cy="2651770"/>
          </a:xfrm>
          <a:prstGeom prst="rect">
            <a:avLst/>
          </a:prstGeom>
        </p:spPr>
      </p:pic>
    </p:spTree>
    <p:extLst>
      <p:ext uri="{BB962C8B-B14F-4D97-AF65-F5344CB8AC3E}">
        <p14:creationId xmlns:p14="http://schemas.microsoft.com/office/powerpoint/2010/main" val="1704025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2954C83-42D1-47BA-897A-88760DD38E71}"/>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5</a:t>
            </a:r>
          </a:p>
        </p:txBody>
      </p:sp>
      <p:sp>
        <p:nvSpPr>
          <p:cNvPr id="6" name="CuadroTexto 5">
            <a:extLst>
              <a:ext uri="{FF2B5EF4-FFF2-40B4-BE49-F238E27FC236}">
                <a16:creationId xmlns:a16="http://schemas.microsoft.com/office/drawing/2014/main" id="{928556E0-6D8C-436E-8752-53130396B24D}"/>
              </a:ext>
            </a:extLst>
          </p:cNvPr>
          <p:cNvSpPr txBox="1"/>
          <p:nvPr/>
        </p:nvSpPr>
        <p:spPr>
          <a:xfrm>
            <a:off x="1025237" y="392897"/>
            <a:ext cx="8484523" cy="523220"/>
          </a:xfrm>
          <a:prstGeom prst="rect">
            <a:avLst/>
          </a:prstGeom>
          <a:noFill/>
        </p:spPr>
        <p:txBody>
          <a:bodyPr wrap="square" rtlCol="0">
            <a:spAutoFit/>
          </a:bodyPr>
          <a:lstStyle/>
          <a:p>
            <a:r>
              <a:rPr lang="es-EC" sz="2800" b="1" dirty="0"/>
              <a:t>RE-EVALUACIÓN DE PROVEEDORES</a:t>
            </a:r>
            <a:endParaRPr lang="en-US" sz="2800" b="1" dirty="0"/>
          </a:p>
        </p:txBody>
      </p:sp>
      <p:sp>
        <p:nvSpPr>
          <p:cNvPr id="7" name="CuadroTexto 3">
            <a:extLst>
              <a:ext uri="{FF2B5EF4-FFF2-40B4-BE49-F238E27FC236}">
                <a16:creationId xmlns:a16="http://schemas.microsoft.com/office/drawing/2014/main" id="{C1379D4D-4B7C-41A9-ACFF-9FA7EB969E25}"/>
              </a:ext>
            </a:extLst>
          </p:cNvPr>
          <p:cNvSpPr txBox="1">
            <a:spLocks noChangeArrowheads="1"/>
          </p:cNvSpPr>
          <p:nvPr/>
        </p:nvSpPr>
        <p:spPr bwMode="auto">
          <a:xfrm>
            <a:off x="1403002" y="1248692"/>
            <a:ext cx="90516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ctr">
              <a:spcBef>
                <a:spcPct val="0"/>
              </a:spcBef>
              <a:buNone/>
            </a:pPr>
            <a:r>
              <a:rPr lang="es-EC" altLang="en-US" sz="2400" dirty="0"/>
              <a:t>Para la </a:t>
            </a:r>
            <a:r>
              <a:rPr lang="es-EC" altLang="en-US" sz="2400" dirty="0" err="1"/>
              <a:t>re-evaluación</a:t>
            </a:r>
            <a:r>
              <a:rPr lang="es-EC" altLang="en-US" sz="2400" dirty="0"/>
              <a:t> de los proveedores, a veces será necesario crear equipos de trabajo, en el que se involucren a los “clientes internos”. </a:t>
            </a:r>
          </a:p>
        </p:txBody>
      </p:sp>
      <p:sp>
        <p:nvSpPr>
          <p:cNvPr id="8" name="CuadroTexto 3">
            <a:extLst>
              <a:ext uri="{FF2B5EF4-FFF2-40B4-BE49-F238E27FC236}">
                <a16:creationId xmlns:a16="http://schemas.microsoft.com/office/drawing/2014/main" id="{F0001FD1-87C2-490C-BED3-0EDB6603C92D}"/>
              </a:ext>
            </a:extLst>
          </p:cNvPr>
          <p:cNvSpPr txBox="1">
            <a:spLocks noChangeArrowheads="1"/>
          </p:cNvSpPr>
          <p:nvPr/>
        </p:nvSpPr>
        <p:spPr bwMode="auto">
          <a:xfrm>
            <a:off x="1403001" y="2825175"/>
            <a:ext cx="90516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lgn="ctr">
              <a:spcBef>
                <a:spcPct val="0"/>
              </a:spcBef>
              <a:buNone/>
            </a:pPr>
            <a:r>
              <a:rPr lang="es-EC" altLang="en-US" sz="2400" dirty="0"/>
              <a:t>Cuando existan novedades en el período evaluado, esta situación se debe reflejar en los registros de </a:t>
            </a:r>
            <a:r>
              <a:rPr lang="es-EC" altLang="en-US" sz="2400" dirty="0" err="1"/>
              <a:t>re-evaluación</a:t>
            </a:r>
            <a:r>
              <a:rPr lang="es-EC" altLang="en-US" sz="2400" dirty="0"/>
              <a:t>.</a:t>
            </a:r>
          </a:p>
        </p:txBody>
      </p:sp>
      <p:pic>
        <p:nvPicPr>
          <p:cNvPr id="9" name="Imagen 8">
            <a:extLst>
              <a:ext uri="{FF2B5EF4-FFF2-40B4-BE49-F238E27FC236}">
                <a16:creationId xmlns:a16="http://schemas.microsoft.com/office/drawing/2014/main" id="{DC405D32-983C-491D-AFDE-02272566811F}"/>
              </a:ext>
            </a:extLst>
          </p:cNvPr>
          <p:cNvPicPr>
            <a:picLocks noChangeAspect="1"/>
          </p:cNvPicPr>
          <p:nvPr/>
        </p:nvPicPr>
        <p:blipFill>
          <a:blip r:embed="rId2"/>
          <a:stretch>
            <a:fillRect/>
          </a:stretch>
        </p:blipFill>
        <p:spPr>
          <a:xfrm>
            <a:off x="2013534" y="4032326"/>
            <a:ext cx="3087855" cy="2609108"/>
          </a:xfrm>
          <a:prstGeom prst="rect">
            <a:avLst/>
          </a:prstGeom>
        </p:spPr>
      </p:pic>
      <p:pic>
        <p:nvPicPr>
          <p:cNvPr id="10" name="Imagen 9">
            <a:extLst>
              <a:ext uri="{FF2B5EF4-FFF2-40B4-BE49-F238E27FC236}">
                <a16:creationId xmlns:a16="http://schemas.microsoft.com/office/drawing/2014/main" id="{17F61136-E5C4-48EA-BBDA-A43584A8F270}"/>
              </a:ext>
            </a:extLst>
          </p:cNvPr>
          <p:cNvPicPr>
            <a:picLocks noChangeAspect="1"/>
          </p:cNvPicPr>
          <p:nvPr/>
        </p:nvPicPr>
        <p:blipFill>
          <a:blip r:embed="rId3"/>
          <a:stretch>
            <a:fillRect/>
          </a:stretch>
        </p:blipFill>
        <p:spPr>
          <a:xfrm>
            <a:off x="5928819" y="3946717"/>
            <a:ext cx="5102794" cy="2658086"/>
          </a:xfrm>
          <a:prstGeom prst="rect">
            <a:avLst/>
          </a:prstGeom>
        </p:spPr>
      </p:pic>
    </p:spTree>
    <p:extLst>
      <p:ext uri="{BB962C8B-B14F-4D97-AF65-F5344CB8AC3E}">
        <p14:creationId xmlns:p14="http://schemas.microsoft.com/office/powerpoint/2010/main" val="2998731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6E871BD-6FB5-407B-8B70-7B59139176D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5</a:t>
            </a:r>
          </a:p>
        </p:txBody>
      </p:sp>
      <p:sp>
        <p:nvSpPr>
          <p:cNvPr id="7" name="CuadroTexto 6">
            <a:extLst>
              <a:ext uri="{FF2B5EF4-FFF2-40B4-BE49-F238E27FC236}">
                <a16:creationId xmlns:a16="http://schemas.microsoft.com/office/drawing/2014/main" id="{91BBA3C4-CBCC-4B4D-9C6D-FDDBC653E4EA}"/>
              </a:ext>
            </a:extLst>
          </p:cNvPr>
          <p:cNvSpPr txBox="1"/>
          <p:nvPr/>
        </p:nvSpPr>
        <p:spPr>
          <a:xfrm>
            <a:off x="1025237" y="392897"/>
            <a:ext cx="8484523" cy="523220"/>
          </a:xfrm>
          <a:prstGeom prst="rect">
            <a:avLst/>
          </a:prstGeom>
          <a:noFill/>
        </p:spPr>
        <p:txBody>
          <a:bodyPr wrap="square" rtlCol="0">
            <a:spAutoFit/>
          </a:bodyPr>
          <a:lstStyle/>
          <a:p>
            <a:r>
              <a:rPr lang="es-EC" sz="2800" b="1" dirty="0"/>
              <a:t>RE – EVALUACION DE PROVEEDORES</a:t>
            </a:r>
            <a:endParaRPr lang="en-US" sz="2800" b="1" dirty="0"/>
          </a:p>
        </p:txBody>
      </p:sp>
      <p:sp>
        <p:nvSpPr>
          <p:cNvPr id="8" name="CuadroTexto 3">
            <a:extLst>
              <a:ext uri="{FF2B5EF4-FFF2-40B4-BE49-F238E27FC236}">
                <a16:creationId xmlns:a16="http://schemas.microsoft.com/office/drawing/2014/main" id="{3C3DAD4F-4E4A-4F07-9A81-AFB69AA55ED0}"/>
              </a:ext>
            </a:extLst>
          </p:cNvPr>
          <p:cNvSpPr txBox="1">
            <a:spLocks noChangeArrowheads="1"/>
          </p:cNvSpPr>
          <p:nvPr/>
        </p:nvSpPr>
        <p:spPr bwMode="auto">
          <a:xfrm>
            <a:off x="1025237" y="1309222"/>
            <a:ext cx="383552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pPr>
            <a:r>
              <a:rPr lang="es-EC" altLang="en-US" sz="2400" dirty="0"/>
              <a:t>Con la finalidad de que el proveedor mejore, es conveniente comunicar los resultados de la </a:t>
            </a:r>
            <a:r>
              <a:rPr lang="es-EC" altLang="en-US" sz="2400" dirty="0" err="1"/>
              <a:t>re-evaluación</a:t>
            </a:r>
            <a:r>
              <a:rPr lang="es-EC" altLang="en-US" sz="2400" dirty="0"/>
              <a:t>, incluyendo cualquier corrección o acción correctiva derivada de dicho proceso.</a:t>
            </a:r>
          </a:p>
        </p:txBody>
      </p:sp>
      <p:pic>
        <p:nvPicPr>
          <p:cNvPr id="6" name="Imagen 5">
            <a:extLst>
              <a:ext uri="{FF2B5EF4-FFF2-40B4-BE49-F238E27FC236}">
                <a16:creationId xmlns:a16="http://schemas.microsoft.com/office/drawing/2014/main" id="{D62F4F5D-B32E-442F-858E-CF0A3ED1929D}"/>
              </a:ext>
            </a:extLst>
          </p:cNvPr>
          <p:cNvPicPr>
            <a:picLocks noChangeAspect="1"/>
          </p:cNvPicPr>
          <p:nvPr/>
        </p:nvPicPr>
        <p:blipFill>
          <a:blip r:embed="rId2"/>
          <a:stretch>
            <a:fillRect/>
          </a:stretch>
        </p:blipFill>
        <p:spPr>
          <a:xfrm>
            <a:off x="5267498" y="1145253"/>
            <a:ext cx="6775295" cy="5081471"/>
          </a:xfrm>
          <a:prstGeom prst="rect">
            <a:avLst/>
          </a:prstGeom>
        </p:spPr>
      </p:pic>
    </p:spTree>
    <p:extLst>
      <p:ext uri="{BB962C8B-B14F-4D97-AF65-F5344CB8AC3E}">
        <p14:creationId xmlns:p14="http://schemas.microsoft.com/office/powerpoint/2010/main" val="2839156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3 Marcador de número de diapositiva"/>
          <p:cNvSpPr>
            <a:spLocks noGrp="1"/>
          </p:cNvSpPr>
          <p:nvPr>
            <p:ph type="sldNum" sz="quarter" idx="12"/>
          </p:nvPr>
        </p:nvSpPr>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fld id="{B5149AF2-2D14-4A20-BE69-890EDF3A3E4B}" type="slidenum">
              <a:rPr lang="en-US" sz="1200">
                <a:solidFill>
                  <a:srgbClr val="898989"/>
                </a:solidFill>
              </a:rPr>
              <a:pPr/>
              <a:t>34</a:t>
            </a:fld>
            <a:endParaRPr lang="en-US" sz="1200">
              <a:solidFill>
                <a:srgbClr val="898989"/>
              </a:solidFill>
            </a:endParaRPr>
          </a:p>
        </p:txBody>
      </p:sp>
      <p:sp>
        <p:nvSpPr>
          <p:cNvPr id="5" name="Rectángulo 4">
            <a:extLst>
              <a:ext uri="{FF2B5EF4-FFF2-40B4-BE49-F238E27FC236}">
                <a16:creationId xmlns:a16="http://schemas.microsoft.com/office/drawing/2014/main" id="{74A9C090-9D1D-47B2-B781-0B130EFD96F3}"/>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6</a:t>
            </a:r>
          </a:p>
        </p:txBody>
      </p:sp>
      <p:sp>
        <p:nvSpPr>
          <p:cNvPr id="6" name="Text Box 3">
            <a:extLst>
              <a:ext uri="{FF2B5EF4-FFF2-40B4-BE49-F238E27FC236}">
                <a16:creationId xmlns:a16="http://schemas.microsoft.com/office/drawing/2014/main" id="{AA28B6CA-7E47-4FF4-939B-FB9C424702C1}"/>
              </a:ext>
            </a:extLst>
          </p:cNvPr>
          <p:cNvSpPr txBox="1">
            <a:spLocks noChangeArrowheads="1"/>
          </p:cNvSpPr>
          <p:nvPr/>
        </p:nvSpPr>
        <p:spPr bwMode="auto">
          <a:xfrm>
            <a:off x="1864660" y="1824038"/>
            <a:ext cx="8677930" cy="2308324"/>
          </a:xfrm>
          <a:prstGeom prst="rect">
            <a:avLst/>
          </a:prstGeom>
          <a:noFill/>
          <a:ln w="9525">
            <a:noFill/>
            <a:miter lim="800000"/>
            <a:headEnd/>
            <a:tailEnd/>
          </a:ln>
          <a:effectLst/>
        </p:spPr>
        <p:txBody>
          <a:bodyPr wrap="square">
            <a:spAutoFit/>
          </a:bodyPr>
          <a:lstStyle/>
          <a:p>
            <a:pPr algn="ctr" eaLnBrk="1" hangingPunct="1">
              <a:defRPr/>
            </a:pPr>
            <a:r>
              <a:rPr lang="es-EC" sz="4800" dirty="0">
                <a:solidFill>
                  <a:srgbClr val="866300"/>
                </a:solidFill>
                <a:effectLst>
                  <a:outerShdw blurRad="38100" dist="38100" dir="2700000" algn="tl">
                    <a:srgbClr val="C0C0C0"/>
                  </a:outerShdw>
                </a:effectLst>
                <a:latin typeface="Tahoma" pitchFamily="34" charset="0"/>
              </a:rPr>
              <a:t>CAPITULO 6: EVALUACIÓN DEL DESEMPEÑO DE LOS PROVEEDORES</a:t>
            </a:r>
          </a:p>
        </p:txBody>
      </p:sp>
    </p:spTree>
    <p:extLst>
      <p:ext uri="{BB962C8B-B14F-4D97-AF65-F5344CB8AC3E}">
        <p14:creationId xmlns:p14="http://schemas.microsoft.com/office/powerpoint/2010/main" val="4058997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6E871BD-6FB5-407B-8B70-7B59139176D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6</a:t>
            </a:r>
          </a:p>
        </p:txBody>
      </p:sp>
      <p:sp>
        <p:nvSpPr>
          <p:cNvPr id="2" name="CuadroTexto 1">
            <a:extLst>
              <a:ext uri="{FF2B5EF4-FFF2-40B4-BE49-F238E27FC236}">
                <a16:creationId xmlns:a16="http://schemas.microsoft.com/office/drawing/2014/main" id="{CD27F6CF-D44E-4F5C-86D8-E74E3DB04C2C}"/>
              </a:ext>
            </a:extLst>
          </p:cNvPr>
          <p:cNvSpPr txBox="1"/>
          <p:nvPr/>
        </p:nvSpPr>
        <p:spPr>
          <a:xfrm>
            <a:off x="1138989" y="427581"/>
            <a:ext cx="4957011" cy="5509200"/>
          </a:xfrm>
          <a:prstGeom prst="rect">
            <a:avLst/>
          </a:prstGeom>
          <a:noFill/>
        </p:spPr>
        <p:txBody>
          <a:bodyPr wrap="square" rtlCol="0">
            <a:spAutoFit/>
          </a:bodyPr>
          <a:lstStyle/>
          <a:p>
            <a:pPr algn="just"/>
            <a:r>
              <a:rPr lang="es-EC" sz="3200" dirty="0"/>
              <a:t>A diferencia de la </a:t>
            </a:r>
            <a:r>
              <a:rPr lang="es-EC" sz="3200" dirty="0" err="1"/>
              <a:t>re-evaluación</a:t>
            </a:r>
            <a:r>
              <a:rPr lang="es-EC" sz="3200" dirty="0"/>
              <a:t> que puede realizarse con una frecuencia anual, la evaluación del desempeño tiene que realizarse periódicamente, con la finalidad de determinar el nivel de cumplimiento del proveedor con los requisitos solicitados.</a:t>
            </a:r>
            <a:endParaRPr lang="en-US" sz="3200" dirty="0"/>
          </a:p>
        </p:txBody>
      </p:sp>
      <p:pic>
        <p:nvPicPr>
          <p:cNvPr id="7" name="Imagen 6">
            <a:extLst>
              <a:ext uri="{FF2B5EF4-FFF2-40B4-BE49-F238E27FC236}">
                <a16:creationId xmlns:a16="http://schemas.microsoft.com/office/drawing/2014/main" id="{B2D625E4-84DA-446E-9558-C52CA268EA42}"/>
              </a:ext>
            </a:extLst>
          </p:cNvPr>
          <p:cNvPicPr>
            <a:picLocks noChangeAspect="1"/>
          </p:cNvPicPr>
          <p:nvPr/>
        </p:nvPicPr>
        <p:blipFill>
          <a:blip r:embed="rId2"/>
          <a:stretch>
            <a:fillRect/>
          </a:stretch>
        </p:blipFill>
        <p:spPr>
          <a:xfrm>
            <a:off x="6277811" y="1002095"/>
            <a:ext cx="5914189" cy="4435642"/>
          </a:xfrm>
          <a:prstGeom prst="rect">
            <a:avLst/>
          </a:prstGeom>
        </p:spPr>
      </p:pic>
    </p:spTree>
    <p:extLst>
      <p:ext uri="{BB962C8B-B14F-4D97-AF65-F5344CB8AC3E}">
        <p14:creationId xmlns:p14="http://schemas.microsoft.com/office/powerpoint/2010/main" val="336744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6E871BD-6FB5-407B-8B70-7B59139176D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6</a:t>
            </a:r>
          </a:p>
        </p:txBody>
      </p:sp>
      <p:sp>
        <p:nvSpPr>
          <p:cNvPr id="7" name="CuadroTexto 6">
            <a:extLst>
              <a:ext uri="{FF2B5EF4-FFF2-40B4-BE49-F238E27FC236}">
                <a16:creationId xmlns:a16="http://schemas.microsoft.com/office/drawing/2014/main" id="{DC419421-44DE-4AB8-9099-72762FED103C}"/>
              </a:ext>
            </a:extLst>
          </p:cNvPr>
          <p:cNvSpPr txBox="1"/>
          <p:nvPr/>
        </p:nvSpPr>
        <p:spPr>
          <a:xfrm>
            <a:off x="1138989" y="427581"/>
            <a:ext cx="10603832" cy="2062103"/>
          </a:xfrm>
          <a:prstGeom prst="rect">
            <a:avLst/>
          </a:prstGeom>
          <a:noFill/>
        </p:spPr>
        <p:txBody>
          <a:bodyPr wrap="square" rtlCol="0">
            <a:spAutoFit/>
          </a:bodyPr>
          <a:lstStyle/>
          <a:p>
            <a:pPr algn="just"/>
            <a:r>
              <a:rPr lang="es-EC" sz="3200" dirty="0"/>
              <a:t>La evaluación de desempeño de los proveedores analiza los resultados obtenidos durante el período requerido.</a:t>
            </a:r>
          </a:p>
          <a:p>
            <a:pPr algn="just"/>
            <a:r>
              <a:rPr lang="es-EC" sz="3200" dirty="0"/>
              <a:t>Aquí se comparan los resultados en cuanto a tiempo, calidad, precio, servicio, etc.</a:t>
            </a:r>
            <a:endParaRPr lang="en-US" sz="3200" dirty="0"/>
          </a:p>
        </p:txBody>
      </p:sp>
      <p:pic>
        <p:nvPicPr>
          <p:cNvPr id="8" name="Imagen 7">
            <a:extLst>
              <a:ext uri="{FF2B5EF4-FFF2-40B4-BE49-F238E27FC236}">
                <a16:creationId xmlns:a16="http://schemas.microsoft.com/office/drawing/2014/main" id="{735D7698-D15E-4608-BB9A-12CB36C642F8}"/>
              </a:ext>
            </a:extLst>
          </p:cNvPr>
          <p:cNvPicPr>
            <a:picLocks noChangeAspect="1"/>
          </p:cNvPicPr>
          <p:nvPr/>
        </p:nvPicPr>
        <p:blipFill>
          <a:blip r:embed="rId2"/>
          <a:stretch>
            <a:fillRect/>
          </a:stretch>
        </p:blipFill>
        <p:spPr>
          <a:xfrm>
            <a:off x="6950242" y="2890280"/>
            <a:ext cx="5241758" cy="3967720"/>
          </a:xfrm>
          <a:prstGeom prst="rect">
            <a:avLst/>
          </a:prstGeom>
        </p:spPr>
      </p:pic>
      <p:pic>
        <p:nvPicPr>
          <p:cNvPr id="10" name="Imagen 9">
            <a:extLst>
              <a:ext uri="{FF2B5EF4-FFF2-40B4-BE49-F238E27FC236}">
                <a16:creationId xmlns:a16="http://schemas.microsoft.com/office/drawing/2014/main" id="{2E738861-AFB3-4F08-B692-FF04EE1BC6F3}"/>
              </a:ext>
            </a:extLst>
          </p:cNvPr>
          <p:cNvPicPr>
            <a:picLocks noChangeAspect="1"/>
          </p:cNvPicPr>
          <p:nvPr/>
        </p:nvPicPr>
        <p:blipFill>
          <a:blip r:embed="rId3"/>
          <a:stretch>
            <a:fillRect/>
          </a:stretch>
        </p:blipFill>
        <p:spPr>
          <a:xfrm>
            <a:off x="1196404" y="2890281"/>
            <a:ext cx="5482882" cy="3967720"/>
          </a:xfrm>
          <a:prstGeom prst="rect">
            <a:avLst/>
          </a:prstGeom>
        </p:spPr>
      </p:pic>
    </p:spTree>
    <p:extLst>
      <p:ext uri="{BB962C8B-B14F-4D97-AF65-F5344CB8AC3E}">
        <p14:creationId xmlns:p14="http://schemas.microsoft.com/office/powerpoint/2010/main" val="3765714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6E871BD-6FB5-407B-8B70-7B59139176D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6</a:t>
            </a:r>
          </a:p>
        </p:txBody>
      </p:sp>
      <p:pic>
        <p:nvPicPr>
          <p:cNvPr id="6" name="Imagen 5">
            <a:extLst>
              <a:ext uri="{FF2B5EF4-FFF2-40B4-BE49-F238E27FC236}">
                <a16:creationId xmlns:a16="http://schemas.microsoft.com/office/drawing/2014/main" id="{4A4E8E41-98E8-41BC-BBD1-5778F000EDE6}"/>
              </a:ext>
            </a:extLst>
          </p:cNvPr>
          <p:cNvPicPr>
            <a:picLocks noChangeAspect="1"/>
          </p:cNvPicPr>
          <p:nvPr/>
        </p:nvPicPr>
        <p:blipFill>
          <a:blip r:embed="rId2"/>
          <a:stretch>
            <a:fillRect/>
          </a:stretch>
        </p:blipFill>
        <p:spPr>
          <a:xfrm>
            <a:off x="6784522" y="1227365"/>
            <a:ext cx="4571549" cy="4008154"/>
          </a:xfrm>
          <a:prstGeom prst="rect">
            <a:avLst/>
          </a:prstGeom>
        </p:spPr>
      </p:pic>
      <p:pic>
        <p:nvPicPr>
          <p:cNvPr id="8" name="Imagen 7">
            <a:extLst>
              <a:ext uri="{FF2B5EF4-FFF2-40B4-BE49-F238E27FC236}">
                <a16:creationId xmlns:a16="http://schemas.microsoft.com/office/drawing/2014/main" id="{0CDA5CFE-46F9-44DE-9637-359F6D0C5547}"/>
              </a:ext>
            </a:extLst>
          </p:cNvPr>
          <p:cNvPicPr>
            <a:picLocks noChangeAspect="1"/>
          </p:cNvPicPr>
          <p:nvPr/>
        </p:nvPicPr>
        <p:blipFill>
          <a:blip r:embed="rId3"/>
          <a:stretch>
            <a:fillRect/>
          </a:stretch>
        </p:blipFill>
        <p:spPr>
          <a:xfrm>
            <a:off x="1168424" y="1204313"/>
            <a:ext cx="5400711" cy="4031206"/>
          </a:xfrm>
          <a:prstGeom prst="rect">
            <a:avLst/>
          </a:prstGeom>
        </p:spPr>
      </p:pic>
    </p:spTree>
    <p:extLst>
      <p:ext uri="{BB962C8B-B14F-4D97-AF65-F5344CB8AC3E}">
        <p14:creationId xmlns:p14="http://schemas.microsoft.com/office/powerpoint/2010/main" val="1079899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6E871BD-6FB5-407B-8B70-7B59139176D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7</a:t>
            </a:r>
          </a:p>
        </p:txBody>
      </p:sp>
      <p:sp>
        <p:nvSpPr>
          <p:cNvPr id="3" name="Text Box 3">
            <a:extLst>
              <a:ext uri="{FF2B5EF4-FFF2-40B4-BE49-F238E27FC236}">
                <a16:creationId xmlns:a16="http://schemas.microsoft.com/office/drawing/2014/main" id="{066A15A6-26AE-4F46-8E60-1C8907B57111}"/>
              </a:ext>
            </a:extLst>
          </p:cNvPr>
          <p:cNvSpPr txBox="1">
            <a:spLocks noChangeArrowheads="1"/>
          </p:cNvSpPr>
          <p:nvPr/>
        </p:nvSpPr>
        <p:spPr bwMode="auto">
          <a:xfrm>
            <a:off x="1864660" y="1824038"/>
            <a:ext cx="8677930" cy="1569660"/>
          </a:xfrm>
          <a:prstGeom prst="rect">
            <a:avLst/>
          </a:prstGeom>
          <a:noFill/>
          <a:ln w="9525">
            <a:noFill/>
            <a:miter lim="800000"/>
            <a:headEnd/>
            <a:tailEnd/>
          </a:ln>
          <a:effectLst/>
        </p:spPr>
        <p:txBody>
          <a:bodyPr wrap="square">
            <a:spAutoFit/>
          </a:bodyPr>
          <a:lstStyle/>
          <a:p>
            <a:pPr algn="ctr" eaLnBrk="1" hangingPunct="1">
              <a:defRPr/>
            </a:pPr>
            <a:r>
              <a:rPr lang="es-EC" sz="4800" dirty="0">
                <a:solidFill>
                  <a:srgbClr val="866300"/>
                </a:solidFill>
                <a:effectLst>
                  <a:outerShdw blurRad="38100" dist="38100" dir="2700000" algn="tl">
                    <a:srgbClr val="C0C0C0"/>
                  </a:outerShdw>
                </a:effectLst>
                <a:latin typeface="Tahoma" pitchFamily="34" charset="0"/>
              </a:rPr>
              <a:t>CAPITULO 7: Técnicas de Negociación</a:t>
            </a:r>
          </a:p>
        </p:txBody>
      </p:sp>
    </p:spTree>
    <p:extLst>
      <p:ext uri="{BB962C8B-B14F-4D97-AF65-F5344CB8AC3E}">
        <p14:creationId xmlns:p14="http://schemas.microsoft.com/office/powerpoint/2010/main" val="2954279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6E871BD-6FB5-407B-8B70-7B59139176D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7</a:t>
            </a:r>
          </a:p>
        </p:txBody>
      </p:sp>
      <p:sp>
        <p:nvSpPr>
          <p:cNvPr id="5" name="CuadroTexto 4">
            <a:extLst>
              <a:ext uri="{FF2B5EF4-FFF2-40B4-BE49-F238E27FC236}">
                <a16:creationId xmlns:a16="http://schemas.microsoft.com/office/drawing/2014/main" id="{1DD476DC-891D-4EAB-95F5-35E9E0F70119}"/>
              </a:ext>
            </a:extLst>
          </p:cNvPr>
          <p:cNvSpPr txBox="1"/>
          <p:nvPr/>
        </p:nvSpPr>
        <p:spPr>
          <a:xfrm>
            <a:off x="1162043" y="396865"/>
            <a:ext cx="10510004" cy="4955203"/>
          </a:xfrm>
          <a:prstGeom prst="rect">
            <a:avLst/>
          </a:prstGeom>
          <a:noFill/>
        </p:spPr>
        <p:txBody>
          <a:bodyPr wrap="square" rtlCol="0">
            <a:spAutoFit/>
          </a:bodyPr>
          <a:lstStyle/>
          <a:p>
            <a:pPr algn="just"/>
            <a:r>
              <a:rPr lang="es-EC" sz="3200" b="1" dirty="0"/>
              <a:t>PRINCIPALES CARACTERISTICAS DE LA NEGOCIACION:</a:t>
            </a:r>
          </a:p>
          <a:p>
            <a:pPr algn="just"/>
            <a:endParaRPr lang="es-EC" sz="3200" b="1" dirty="0"/>
          </a:p>
          <a:p>
            <a:pPr marL="457200" indent="-457200" algn="just">
              <a:buFont typeface="Arial" panose="020B0604020202020204" pitchFamily="34" charset="0"/>
              <a:buChar char="•"/>
            </a:pPr>
            <a:r>
              <a:rPr lang="en-US" sz="3600" dirty="0"/>
              <a:t>Es un ARTE y </a:t>
            </a:r>
            <a:r>
              <a:rPr lang="en-US" sz="3600" dirty="0" err="1"/>
              <a:t>como</a:t>
            </a:r>
            <a:r>
              <a:rPr lang="en-US" sz="3600" dirty="0"/>
              <a:t> </a:t>
            </a:r>
            <a:r>
              <a:rPr lang="en-US" sz="3600" dirty="0" err="1"/>
              <a:t>tal</a:t>
            </a:r>
            <a:r>
              <a:rPr lang="en-US" sz="3600" dirty="0"/>
              <a:t> </a:t>
            </a:r>
            <a:r>
              <a:rPr lang="en-US" sz="3600" dirty="0" err="1"/>
              <a:t>requiere</a:t>
            </a:r>
            <a:r>
              <a:rPr lang="en-US" sz="3600" dirty="0"/>
              <a:t> de </a:t>
            </a:r>
            <a:r>
              <a:rPr lang="en-US" sz="3600" dirty="0" err="1"/>
              <a:t>inspiración</a:t>
            </a:r>
            <a:r>
              <a:rPr lang="en-US" sz="3600" dirty="0"/>
              <a:t>.</a:t>
            </a:r>
          </a:p>
          <a:p>
            <a:pPr marL="457200" indent="-457200" algn="just">
              <a:buFont typeface="Arial" panose="020B0604020202020204" pitchFamily="34" charset="0"/>
              <a:buChar char="•"/>
            </a:pPr>
            <a:r>
              <a:rPr lang="en-US" sz="3600" dirty="0"/>
              <a:t>No hay formulas “</a:t>
            </a:r>
            <a:r>
              <a:rPr lang="en-US" sz="3600" dirty="0" err="1"/>
              <a:t>secretas</a:t>
            </a:r>
            <a:r>
              <a:rPr lang="en-US" sz="3600" dirty="0"/>
              <a:t>”.</a:t>
            </a:r>
          </a:p>
          <a:p>
            <a:pPr marL="457200" indent="-457200" algn="just">
              <a:buFont typeface="Arial" panose="020B0604020202020204" pitchFamily="34" charset="0"/>
              <a:buChar char="•"/>
            </a:pPr>
            <a:r>
              <a:rPr lang="en-US" sz="3600" dirty="0"/>
              <a:t>No hay nada </a:t>
            </a:r>
            <a:r>
              <a:rPr lang="en-US" sz="3600" dirty="0" err="1"/>
              <a:t>escrito</a:t>
            </a:r>
            <a:r>
              <a:rPr lang="en-US" sz="3600" dirty="0"/>
              <a:t> que </a:t>
            </a:r>
            <a:r>
              <a:rPr lang="en-US" sz="3600" dirty="0" err="1"/>
              <a:t>contenga</a:t>
            </a:r>
            <a:r>
              <a:rPr lang="en-US" sz="3600" dirty="0"/>
              <a:t> </a:t>
            </a:r>
            <a:r>
              <a:rPr lang="en-US" sz="3600" dirty="0" err="1"/>
              <a:t>toda</a:t>
            </a:r>
            <a:r>
              <a:rPr lang="en-US" sz="3600" dirty="0"/>
              <a:t> la </a:t>
            </a:r>
            <a:r>
              <a:rPr lang="en-US" sz="3600" dirty="0" err="1"/>
              <a:t>verdad</a:t>
            </a:r>
            <a:r>
              <a:rPr lang="en-US" sz="3600" dirty="0"/>
              <a:t>, </a:t>
            </a:r>
            <a:r>
              <a:rPr lang="en-US" sz="3600" dirty="0" err="1"/>
              <a:t>ni</a:t>
            </a:r>
            <a:r>
              <a:rPr lang="en-US" sz="3600" dirty="0"/>
              <a:t> la </a:t>
            </a:r>
            <a:r>
              <a:rPr lang="en-US" sz="3600" dirty="0" err="1"/>
              <a:t>llave</a:t>
            </a:r>
            <a:r>
              <a:rPr lang="en-US" sz="3600" dirty="0"/>
              <a:t> para </a:t>
            </a:r>
            <a:r>
              <a:rPr lang="en-US" sz="3600" dirty="0" err="1"/>
              <a:t>llegar</a:t>
            </a:r>
            <a:r>
              <a:rPr lang="en-US" sz="3600" dirty="0"/>
              <a:t> al </a:t>
            </a:r>
            <a:r>
              <a:rPr lang="en-US" sz="3600" dirty="0" err="1"/>
              <a:t>éxito</a:t>
            </a:r>
            <a:r>
              <a:rPr lang="en-US" sz="3600" dirty="0"/>
              <a:t>.</a:t>
            </a:r>
          </a:p>
          <a:p>
            <a:pPr marL="457200" indent="-457200" algn="just">
              <a:buFont typeface="Arial" panose="020B0604020202020204" pitchFamily="34" charset="0"/>
              <a:buChar char="•"/>
            </a:pPr>
            <a:r>
              <a:rPr lang="en-US" sz="3600" dirty="0"/>
              <a:t>Debe </a:t>
            </a:r>
            <a:r>
              <a:rPr lang="en-US" sz="3600" dirty="0" err="1"/>
              <a:t>orientarse</a:t>
            </a:r>
            <a:r>
              <a:rPr lang="en-US" sz="3600" dirty="0"/>
              <a:t> para </a:t>
            </a:r>
            <a:r>
              <a:rPr lang="en-US" sz="3600" dirty="0" err="1"/>
              <a:t>lograr</a:t>
            </a:r>
            <a:r>
              <a:rPr lang="en-US" sz="3600" dirty="0"/>
              <a:t> un </a:t>
            </a:r>
            <a:r>
              <a:rPr lang="en-US" sz="3600" dirty="0" err="1"/>
              <a:t>acuerdo</a:t>
            </a:r>
            <a:r>
              <a:rPr lang="en-US" sz="3600" dirty="0"/>
              <a:t>.</a:t>
            </a:r>
          </a:p>
          <a:p>
            <a:pPr marL="457200" indent="-457200" algn="just">
              <a:buFont typeface="Arial" panose="020B0604020202020204" pitchFamily="34" charset="0"/>
              <a:buChar char="•"/>
            </a:pPr>
            <a:r>
              <a:rPr lang="en-US" sz="3600" dirty="0"/>
              <a:t>La </a:t>
            </a:r>
            <a:r>
              <a:rPr lang="en-US" sz="3600" dirty="0" err="1"/>
              <a:t>única</a:t>
            </a:r>
            <a:r>
              <a:rPr lang="en-US" sz="3600" dirty="0"/>
              <a:t> </a:t>
            </a:r>
            <a:r>
              <a:rPr lang="en-US" sz="3600" dirty="0" err="1"/>
              <a:t>manera</a:t>
            </a:r>
            <a:r>
              <a:rPr lang="en-US" sz="3600" dirty="0"/>
              <a:t> de ser un major </a:t>
            </a:r>
            <a:r>
              <a:rPr lang="en-US" sz="3600" dirty="0" err="1"/>
              <a:t>negociador</a:t>
            </a:r>
            <a:r>
              <a:rPr lang="en-US" sz="3600" dirty="0"/>
              <a:t> es con la </a:t>
            </a:r>
            <a:r>
              <a:rPr lang="en-US" sz="3600" dirty="0" err="1"/>
              <a:t>práctica</a:t>
            </a:r>
            <a:r>
              <a:rPr lang="en-US" sz="3600" dirty="0"/>
              <a:t>.</a:t>
            </a:r>
          </a:p>
        </p:txBody>
      </p:sp>
    </p:spTree>
    <p:extLst>
      <p:ext uri="{BB962C8B-B14F-4D97-AF65-F5344CB8AC3E}">
        <p14:creationId xmlns:p14="http://schemas.microsoft.com/office/powerpoint/2010/main" val="2838763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2625725" y="1331914"/>
            <a:ext cx="7239000" cy="460375"/>
          </a:xfrm>
          <a:prstGeom prst="rect">
            <a:avLst/>
          </a:prstGeom>
          <a:solidFill>
            <a:srgbClr val="CCFFCC"/>
          </a:solidFill>
          <a:ln w="57150" cmpd="thinThick">
            <a:solidFill>
              <a:srgbClr val="00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s-ES_tradnl" sz="2400" b="1">
                <a:solidFill>
                  <a:srgbClr val="FF0000"/>
                </a:solidFill>
                <a:latin typeface="Times New Roman" panose="02020603050405020304" pitchFamily="18" charset="0"/>
              </a:rPr>
              <a:t>CONOCIENDO EL EQUIPO DE TRABAJO</a:t>
            </a:r>
          </a:p>
        </p:txBody>
      </p:sp>
      <p:sp>
        <p:nvSpPr>
          <p:cNvPr id="3" name="Text Box 5"/>
          <p:cNvSpPr txBox="1">
            <a:spLocks noChangeArrowheads="1"/>
          </p:cNvSpPr>
          <p:nvPr/>
        </p:nvSpPr>
        <p:spPr bwMode="auto">
          <a:xfrm>
            <a:off x="957943" y="2147889"/>
            <a:ext cx="8906783" cy="28931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150000"/>
              </a:lnSpc>
              <a:spcBef>
                <a:spcPct val="0"/>
              </a:spcBef>
              <a:buFontTx/>
              <a:buNone/>
            </a:pPr>
            <a:r>
              <a:rPr lang="es-EC" sz="1800" b="1" dirty="0">
                <a:solidFill>
                  <a:srgbClr val="002060"/>
                </a:solidFill>
              </a:rPr>
              <a:t>TALLER DE PRESENTACION PERSONAL</a:t>
            </a:r>
          </a:p>
          <a:p>
            <a:pPr algn="just" eaLnBrk="1" hangingPunct="1">
              <a:lnSpc>
                <a:spcPct val="150000"/>
              </a:lnSpc>
              <a:spcBef>
                <a:spcPct val="0"/>
              </a:spcBef>
              <a:buFontTx/>
              <a:buNone/>
            </a:pPr>
            <a:r>
              <a:rPr lang="es-EC" sz="1800" b="1" dirty="0"/>
              <a:t>Quién eres?</a:t>
            </a:r>
          </a:p>
          <a:p>
            <a:pPr algn="just" eaLnBrk="1" hangingPunct="1">
              <a:lnSpc>
                <a:spcPct val="150000"/>
              </a:lnSpc>
              <a:spcBef>
                <a:spcPct val="0"/>
              </a:spcBef>
              <a:buFontTx/>
              <a:buNone/>
            </a:pPr>
            <a:r>
              <a:rPr lang="es-EC" sz="1800" b="1" dirty="0"/>
              <a:t>En qué área trabajas?</a:t>
            </a:r>
          </a:p>
          <a:p>
            <a:pPr algn="just" eaLnBrk="1" hangingPunct="1">
              <a:lnSpc>
                <a:spcPct val="150000"/>
              </a:lnSpc>
              <a:spcBef>
                <a:spcPct val="0"/>
              </a:spcBef>
              <a:buFontTx/>
              <a:buNone/>
            </a:pPr>
            <a:r>
              <a:rPr lang="es-EC" sz="1800" b="1" dirty="0"/>
              <a:t>Qué esperas de este curso?</a:t>
            </a:r>
          </a:p>
          <a:p>
            <a:pPr algn="just" eaLnBrk="1" hangingPunct="1">
              <a:lnSpc>
                <a:spcPct val="150000"/>
              </a:lnSpc>
              <a:spcBef>
                <a:spcPct val="0"/>
              </a:spcBef>
              <a:buFontTx/>
              <a:buNone/>
            </a:pPr>
            <a:r>
              <a:rPr lang="es-EC" sz="1800" b="1" dirty="0"/>
              <a:t>Cuál es su opinión de las Vacunas Experimentales para la COVID-19?</a:t>
            </a:r>
          </a:p>
          <a:p>
            <a:pPr algn="just" eaLnBrk="1" hangingPunct="1">
              <a:lnSpc>
                <a:spcPct val="150000"/>
              </a:lnSpc>
              <a:spcBef>
                <a:spcPct val="0"/>
              </a:spcBef>
              <a:buFontTx/>
              <a:buNone/>
            </a:pPr>
            <a:endParaRPr lang="es-MX" sz="1800" b="1" dirty="0"/>
          </a:p>
          <a:p>
            <a:pPr eaLnBrk="1" hangingPunct="1">
              <a:spcBef>
                <a:spcPct val="0"/>
              </a:spcBef>
              <a:buFontTx/>
              <a:buNone/>
            </a:pPr>
            <a:endParaRPr lang="es-ES" sz="2000" b="1" dirty="0">
              <a:latin typeface="Times New Roman" panose="02020603050405020304" pitchFamily="18" charset="0"/>
            </a:endParaRPr>
          </a:p>
        </p:txBody>
      </p:sp>
      <p:pic>
        <p:nvPicPr>
          <p:cNvPr id="8196" name="Picture 11" descr="interrogacion%2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6944" y="2446218"/>
            <a:ext cx="1190896" cy="124401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Imagen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532" y="231776"/>
            <a:ext cx="4746625"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539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FRENADA.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 grpId="0" animBg="1"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6E871BD-6FB5-407B-8B70-7B59139176D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7</a:t>
            </a:r>
          </a:p>
        </p:txBody>
      </p:sp>
      <p:sp>
        <p:nvSpPr>
          <p:cNvPr id="7" name="CuadroTexto 6">
            <a:extLst>
              <a:ext uri="{FF2B5EF4-FFF2-40B4-BE49-F238E27FC236}">
                <a16:creationId xmlns:a16="http://schemas.microsoft.com/office/drawing/2014/main" id="{4600129B-3E8D-400F-A329-1BA5C87616B6}"/>
              </a:ext>
            </a:extLst>
          </p:cNvPr>
          <p:cNvSpPr txBox="1"/>
          <p:nvPr/>
        </p:nvSpPr>
        <p:spPr>
          <a:xfrm>
            <a:off x="1162043" y="179893"/>
            <a:ext cx="10510004" cy="584775"/>
          </a:xfrm>
          <a:prstGeom prst="rect">
            <a:avLst/>
          </a:prstGeom>
          <a:noFill/>
        </p:spPr>
        <p:txBody>
          <a:bodyPr wrap="square" rtlCol="0">
            <a:spAutoFit/>
          </a:bodyPr>
          <a:lstStyle/>
          <a:p>
            <a:pPr algn="just"/>
            <a:r>
              <a:rPr lang="es-EC" sz="3200" b="1" dirty="0"/>
              <a:t>QUÉ SE NEGOCIA EN LAS COMPRAS?</a:t>
            </a:r>
          </a:p>
        </p:txBody>
      </p:sp>
      <p:sp>
        <p:nvSpPr>
          <p:cNvPr id="12" name="CuadroTexto 11">
            <a:extLst>
              <a:ext uri="{FF2B5EF4-FFF2-40B4-BE49-F238E27FC236}">
                <a16:creationId xmlns:a16="http://schemas.microsoft.com/office/drawing/2014/main" id="{CCC1BCB3-19BA-473E-87B4-983869EC8101}"/>
              </a:ext>
            </a:extLst>
          </p:cNvPr>
          <p:cNvSpPr txBox="1"/>
          <p:nvPr/>
        </p:nvSpPr>
        <p:spPr>
          <a:xfrm>
            <a:off x="1162043" y="951398"/>
            <a:ext cx="10510004" cy="2862322"/>
          </a:xfrm>
          <a:prstGeom prst="rect">
            <a:avLst/>
          </a:prstGeom>
          <a:noFill/>
        </p:spPr>
        <p:txBody>
          <a:bodyPr wrap="square" rtlCol="0">
            <a:spAutoFit/>
          </a:bodyPr>
          <a:lstStyle/>
          <a:p>
            <a:pPr marL="571500" indent="-571500" algn="just">
              <a:buFont typeface="Arial" panose="020B0604020202020204" pitchFamily="34" charset="0"/>
              <a:buChar char="•"/>
            </a:pPr>
            <a:r>
              <a:rPr lang="es-EC" sz="3600" dirty="0"/>
              <a:t>Productos</a:t>
            </a:r>
          </a:p>
          <a:p>
            <a:pPr marL="571500" indent="-571500" algn="just">
              <a:buFont typeface="Arial" panose="020B0604020202020204" pitchFamily="34" charset="0"/>
              <a:buChar char="•"/>
            </a:pPr>
            <a:r>
              <a:rPr lang="es-EC" sz="3600" dirty="0"/>
              <a:t>Precios</a:t>
            </a:r>
          </a:p>
          <a:p>
            <a:pPr marL="571500" indent="-571500" algn="just">
              <a:buFont typeface="Arial" panose="020B0604020202020204" pitchFamily="34" charset="0"/>
              <a:buChar char="•"/>
            </a:pPr>
            <a:r>
              <a:rPr lang="es-EC" sz="3600" dirty="0"/>
              <a:t>Entregas</a:t>
            </a:r>
          </a:p>
          <a:p>
            <a:pPr marL="571500" indent="-571500" algn="just">
              <a:buFont typeface="Arial" panose="020B0604020202020204" pitchFamily="34" charset="0"/>
              <a:buChar char="•"/>
            </a:pPr>
            <a:r>
              <a:rPr lang="es-EC" sz="3600" dirty="0"/>
              <a:t>Especificaciones Técnicas</a:t>
            </a:r>
          </a:p>
          <a:p>
            <a:pPr marL="571500" indent="-571500" algn="just">
              <a:buFont typeface="Arial" panose="020B0604020202020204" pitchFamily="34" charset="0"/>
              <a:buChar char="•"/>
            </a:pPr>
            <a:r>
              <a:rPr lang="es-EC" sz="3600" dirty="0"/>
              <a:t>Formas de Pago</a:t>
            </a:r>
            <a:endParaRPr lang="en-US" sz="3600" dirty="0"/>
          </a:p>
        </p:txBody>
      </p:sp>
      <p:pic>
        <p:nvPicPr>
          <p:cNvPr id="13" name="Imagen 12">
            <a:extLst>
              <a:ext uri="{FF2B5EF4-FFF2-40B4-BE49-F238E27FC236}">
                <a16:creationId xmlns:a16="http://schemas.microsoft.com/office/drawing/2014/main" id="{2130BC72-353B-43E7-9881-35E2F47B02E0}"/>
              </a:ext>
            </a:extLst>
          </p:cNvPr>
          <p:cNvPicPr>
            <a:picLocks noChangeAspect="1"/>
          </p:cNvPicPr>
          <p:nvPr/>
        </p:nvPicPr>
        <p:blipFill>
          <a:blip r:embed="rId2"/>
          <a:stretch>
            <a:fillRect/>
          </a:stretch>
        </p:blipFill>
        <p:spPr>
          <a:xfrm>
            <a:off x="6177714" y="3850857"/>
            <a:ext cx="6014286" cy="3007143"/>
          </a:xfrm>
          <a:prstGeom prst="rect">
            <a:avLst/>
          </a:prstGeom>
        </p:spPr>
      </p:pic>
    </p:spTree>
    <p:extLst>
      <p:ext uri="{BB962C8B-B14F-4D97-AF65-F5344CB8AC3E}">
        <p14:creationId xmlns:p14="http://schemas.microsoft.com/office/powerpoint/2010/main" val="660103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6E871BD-6FB5-407B-8B70-7B59139176DF}"/>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a:solidFill>
                  <a:schemeClr val="tx1"/>
                </a:solidFill>
              </a:rPr>
              <a:t>CAPITULO 7</a:t>
            </a:r>
            <a:endParaRPr lang="es-EC" sz="2400" b="1" dirty="0">
              <a:solidFill>
                <a:schemeClr val="tx1"/>
              </a:solidFill>
            </a:endParaRPr>
          </a:p>
        </p:txBody>
      </p:sp>
      <p:sp>
        <p:nvSpPr>
          <p:cNvPr id="8" name="CuadroTexto 7">
            <a:extLst>
              <a:ext uri="{FF2B5EF4-FFF2-40B4-BE49-F238E27FC236}">
                <a16:creationId xmlns:a16="http://schemas.microsoft.com/office/drawing/2014/main" id="{FE6F9E11-3E09-4008-8B0F-8E16190B0716}"/>
              </a:ext>
            </a:extLst>
          </p:cNvPr>
          <p:cNvSpPr txBox="1"/>
          <p:nvPr/>
        </p:nvSpPr>
        <p:spPr>
          <a:xfrm>
            <a:off x="1162043" y="179893"/>
            <a:ext cx="10510004" cy="6678751"/>
          </a:xfrm>
          <a:prstGeom prst="rect">
            <a:avLst/>
          </a:prstGeom>
          <a:noFill/>
        </p:spPr>
        <p:txBody>
          <a:bodyPr wrap="square" rtlCol="0">
            <a:spAutoFit/>
          </a:bodyPr>
          <a:lstStyle/>
          <a:p>
            <a:pPr algn="just"/>
            <a:r>
              <a:rPr lang="es-EC" sz="3200" b="1" dirty="0"/>
              <a:t>PUNTOS IMPORTANTES:</a:t>
            </a:r>
          </a:p>
          <a:p>
            <a:pPr marL="457200" indent="-457200" algn="just">
              <a:buFont typeface="Arial" panose="020B0604020202020204" pitchFamily="34" charset="0"/>
              <a:buChar char="•"/>
            </a:pPr>
            <a:r>
              <a:rPr lang="en-US" sz="3600" dirty="0"/>
              <a:t>Antes de </a:t>
            </a:r>
            <a:r>
              <a:rPr lang="en-US" sz="3600" dirty="0" err="1"/>
              <a:t>negociar</a:t>
            </a:r>
            <a:r>
              <a:rPr lang="en-US" sz="3600" dirty="0"/>
              <a:t> hay que </a:t>
            </a:r>
            <a:r>
              <a:rPr lang="en-US" sz="3600" dirty="0" err="1"/>
              <a:t>informarse</a:t>
            </a:r>
            <a:r>
              <a:rPr lang="en-US" sz="3600" dirty="0"/>
              <a:t> bien de la </a:t>
            </a:r>
            <a:r>
              <a:rPr lang="en-US" sz="3600" dirty="0" err="1"/>
              <a:t>empresa</a:t>
            </a:r>
            <a:r>
              <a:rPr lang="en-US" sz="3600" dirty="0"/>
              <a:t> y de los </a:t>
            </a:r>
            <a:r>
              <a:rPr lang="en-US" sz="3600" dirty="0" err="1"/>
              <a:t>proveedores</a:t>
            </a:r>
            <a:r>
              <a:rPr lang="en-US" sz="3600" dirty="0"/>
              <a:t>.</a:t>
            </a:r>
          </a:p>
          <a:p>
            <a:pPr marL="457200" indent="-457200" algn="just">
              <a:buFont typeface="Arial" panose="020B0604020202020204" pitchFamily="34" charset="0"/>
              <a:buChar char="•"/>
            </a:pPr>
            <a:r>
              <a:rPr lang="en-US" sz="3600" dirty="0" err="1"/>
              <a:t>Iniciar</a:t>
            </a:r>
            <a:r>
              <a:rPr lang="en-US" sz="3600" dirty="0"/>
              <a:t> la </a:t>
            </a:r>
            <a:r>
              <a:rPr lang="en-US" sz="3600" dirty="0" err="1"/>
              <a:t>negociación</a:t>
            </a:r>
            <a:r>
              <a:rPr lang="en-US" sz="3600" dirty="0"/>
              <a:t> </a:t>
            </a:r>
            <a:r>
              <a:rPr lang="en-US" sz="3600" dirty="0" err="1"/>
              <a:t>poniendo</a:t>
            </a:r>
            <a:r>
              <a:rPr lang="en-US" sz="3600" dirty="0"/>
              <a:t> las cartas </a:t>
            </a:r>
            <a:r>
              <a:rPr lang="en-US" sz="3600" dirty="0" err="1"/>
              <a:t>sobre</a:t>
            </a:r>
            <a:r>
              <a:rPr lang="en-US" sz="3600" dirty="0"/>
              <a:t> la mesa: </a:t>
            </a:r>
            <a:r>
              <a:rPr lang="en-US" sz="3600" dirty="0" err="1"/>
              <a:t>requisitos</a:t>
            </a:r>
            <a:r>
              <a:rPr lang="en-US" sz="3600" dirty="0"/>
              <a:t>, </a:t>
            </a:r>
            <a:r>
              <a:rPr lang="en-US" sz="3600" dirty="0" err="1"/>
              <a:t>especificaciones</a:t>
            </a:r>
            <a:r>
              <a:rPr lang="en-US" sz="3600" dirty="0"/>
              <a:t>, </a:t>
            </a:r>
            <a:r>
              <a:rPr lang="en-US" sz="3600" dirty="0" err="1"/>
              <a:t>cantidades</a:t>
            </a:r>
            <a:r>
              <a:rPr lang="en-US" sz="3600" dirty="0"/>
              <a:t>.</a:t>
            </a:r>
          </a:p>
          <a:p>
            <a:pPr marL="457200" indent="-457200" algn="just">
              <a:buFont typeface="Arial" panose="020B0604020202020204" pitchFamily="34" charset="0"/>
              <a:buChar char="•"/>
            </a:pPr>
            <a:r>
              <a:rPr lang="en-US" sz="3600" dirty="0"/>
              <a:t>Para </a:t>
            </a:r>
            <a:r>
              <a:rPr lang="en-US" sz="3600" dirty="0" err="1"/>
              <a:t>negociar</a:t>
            </a:r>
            <a:r>
              <a:rPr lang="en-US" sz="3600" dirty="0"/>
              <a:t> hay que </a:t>
            </a:r>
            <a:r>
              <a:rPr lang="en-US" sz="3600" dirty="0" err="1"/>
              <a:t>tener</a:t>
            </a:r>
            <a:r>
              <a:rPr lang="en-US" sz="3600" dirty="0"/>
              <a:t> </a:t>
            </a:r>
            <a:r>
              <a:rPr lang="en-US" sz="3600" dirty="0" err="1"/>
              <a:t>presente</a:t>
            </a:r>
            <a:r>
              <a:rPr lang="en-US" sz="3600" dirty="0"/>
              <a:t>:</a:t>
            </a:r>
          </a:p>
          <a:p>
            <a:pPr marL="914400" lvl="1" indent="-457200" algn="just">
              <a:buFont typeface="Arial" panose="020B0604020202020204" pitchFamily="34" charset="0"/>
              <a:buChar char="•"/>
            </a:pPr>
            <a:r>
              <a:rPr lang="en-US" sz="3600" dirty="0" err="1"/>
              <a:t>Poder</a:t>
            </a:r>
            <a:r>
              <a:rPr lang="en-US" sz="3600" dirty="0"/>
              <a:t> de la </a:t>
            </a:r>
            <a:r>
              <a:rPr lang="en-US" sz="3600" dirty="0" err="1"/>
              <a:t>empresa</a:t>
            </a:r>
            <a:endParaRPr lang="en-US" sz="3600" dirty="0"/>
          </a:p>
          <a:p>
            <a:pPr marL="914400" lvl="1" indent="-457200" algn="just">
              <a:buFont typeface="Arial" panose="020B0604020202020204" pitchFamily="34" charset="0"/>
              <a:buChar char="•"/>
            </a:pPr>
            <a:r>
              <a:rPr lang="en-US" sz="3600" dirty="0" err="1"/>
              <a:t>Riesgos</a:t>
            </a:r>
            <a:r>
              <a:rPr lang="en-US" sz="3600" dirty="0"/>
              <a:t> </a:t>
            </a:r>
            <a:r>
              <a:rPr lang="en-US" sz="3600" dirty="0" err="1"/>
              <a:t>existentes</a:t>
            </a:r>
            <a:endParaRPr lang="en-US" sz="3600" dirty="0"/>
          </a:p>
          <a:p>
            <a:pPr marL="914400" lvl="1" indent="-457200" algn="just">
              <a:buFont typeface="Arial" panose="020B0604020202020204" pitchFamily="34" charset="0"/>
              <a:buChar char="•"/>
            </a:pPr>
            <a:r>
              <a:rPr lang="en-US" sz="3600" dirty="0" err="1"/>
              <a:t>Límites</a:t>
            </a:r>
            <a:r>
              <a:rPr lang="en-US" sz="3600" dirty="0"/>
              <a:t> </a:t>
            </a:r>
            <a:r>
              <a:rPr lang="en-US" sz="3600" dirty="0" err="1"/>
              <a:t>aceptables</a:t>
            </a:r>
            <a:r>
              <a:rPr lang="en-US" sz="3600" dirty="0"/>
              <a:t> o de </a:t>
            </a:r>
            <a:r>
              <a:rPr lang="en-US" sz="3600" dirty="0" err="1"/>
              <a:t>negociación</a:t>
            </a:r>
            <a:endParaRPr lang="en-US" sz="3600" dirty="0"/>
          </a:p>
          <a:p>
            <a:pPr marL="914400" lvl="1" indent="-457200" algn="just">
              <a:buFont typeface="Arial" panose="020B0604020202020204" pitchFamily="34" charset="0"/>
              <a:buChar char="•"/>
            </a:pPr>
            <a:r>
              <a:rPr lang="en-US" sz="3600" dirty="0" err="1"/>
              <a:t>Responsabilidad</a:t>
            </a:r>
            <a:r>
              <a:rPr lang="en-US" sz="3600" dirty="0"/>
              <a:t> de decision</a:t>
            </a:r>
          </a:p>
          <a:p>
            <a:pPr marL="914400" lvl="1" indent="-457200" algn="just">
              <a:buFont typeface="Arial" panose="020B0604020202020204" pitchFamily="34" charset="0"/>
              <a:buChar char="•"/>
            </a:pPr>
            <a:r>
              <a:rPr lang="en-US" sz="3600" dirty="0"/>
              <a:t>Metas por </a:t>
            </a:r>
            <a:r>
              <a:rPr lang="en-US" sz="3600" dirty="0" err="1"/>
              <a:t>alcanzar</a:t>
            </a:r>
            <a:endParaRPr lang="en-US" sz="3600" dirty="0"/>
          </a:p>
          <a:p>
            <a:pPr marL="914400" lvl="1" indent="-457200" algn="just">
              <a:buFont typeface="Arial" panose="020B0604020202020204" pitchFamily="34" charset="0"/>
              <a:buChar char="•"/>
            </a:pPr>
            <a:r>
              <a:rPr lang="en-US" sz="3600" dirty="0" err="1"/>
              <a:t>Presupuestos</a:t>
            </a:r>
            <a:endParaRPr lang="en-US" sz="3600" dirty="0"/>
          </a:p>
        </p:txBody>
      </p:sp>
    </p:spTree>
    <p:extLst>
      <p:ext uri="{BB962C8B-B14F-4D97-AF65-F5344CB8AC3E}">
        <p14:creationId xmlns:p14="http://schemas.microsoft.com/office/powerpoint/2010/main" val="4099684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DE87944-3E24-46E6-B65E-3B13B2E94F2D}"/>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7</a:t>
            </a:r>
          </a:p>
        </p:txBody>
      </p:sp>
      <p:sp>
        <p:nvSpPr>
          <p:cNvPr id="5" name="CuadroTexto 4">
            <a:extLst>
              <a:ext uri="{FF2B5EF4-FFF2-40B4-BE49-F238E27FC236}">
                <a16:creationId xmlns:a16="http://schemas.microsoft.com/office/drawing/2014/main" id="{772BC676-04CA-4D5A-A863-979E7BB1D1FF}"/>
              </a:ext>
            </a:extLst>
          </p:cNvPr>
          <p:cNvSpPr txBox="1"/>
          <p:nvPr/>
        </p:nvSpPr>
        <p:spPr>
          <a:xfrm>
            <a:off x="1162043" y="179893"/>
            <a:ext cx="10510004" cy="6186309"/>
          </a:xfrm>
          <a:prstGeom prst="rect">
            <a:avLst/>
          </a:prstGeom>
          <a:noFill/>
        </p:spPr>
        <p:txBody>
          <a:bodyPr wrap="square" rtlCol="0">
            <a:spAutoFit/>
          </a:bodyPr>
          <a:lstStyle/>
          <a:p>
            <a:pPr algn="just"/>
            <a:r>
              <a:rPr lang="en-US" sz="3600" b="1" dirty="0" err="1"/>
              <a:t>Qué</a:t>
            </a:r>
            <a:r>
              <a:rPr lang="en-US" sz="3600" b="1" dirty="0"/>
              <a:t> se </a:t>
            </a:r>
            <a:r>
              <a:rPr lang="en-US" sz="3600" b="1" dirty="0" err="1"/>
              <a:t>requiere</a:t>
            </a:r>
            <a:r>
              <a:rPr lang="en-US" sz="3600" b="1" dirty="0"/>
              <a:t>?</a:t>
            </a:r>
          </a:p>
          <a:p>
            <a:pPr marL="457200" indent="-457200" algn="just">
              <a:buFont typeface="Arial" panose="020B0604020202020204" pitchFamily="34" charset="0"/>
              <a:buChar char="•"/>
            </a:pPr>
            <a:r>
              <a:rPr lang="en-US" sz="3600" dirty="0" err="1"/>
              <a:t>Experiencia</a:t>
            </a:r>
            <a:endParaRPr lang="en-US" sz="3600" dirty="0"/>
          </a:p>
          <a:p>
            <a:pPr marL="457200" indent="-457200" algn="just">
              <a:buFont typeface="Arial" panose="020B0604020202020204" pitchFamily="34" charset="0"/>
              <a:buChar char="•"/>
            </a:pPr>
            <a:r>
              <a:rPr lang="en-US" sz="3600" dirty="0" err="1"/>
              <a:t>Criterios</a:t>
            </a:r>
            <a:r>
              <a:rPr lang="en-US" sz="3600" dirty="0"/>
              <a:t> para:</a:t>
            </a:r>
          </a:p>
          <a:p>
            <a:pPr marL="914400" lvl="1" indent="-457200" algn="just">
              <a:buFont typeface="Arial" panose="020B0604020202020204" pitchFamily="34" charset="0"/>
              <a:buChar char="•"/>
            </a:pPr>
            <a:r>
              <a:rPr lang="en-US" sz="3600" dirty="0" err="1"/>
              <a:t>Juzgar</a:t>
            </a:r>
            <a:r>
              <a:rPr lang="en-US" sz="3600" dirty="0"/>
              <a:t> a la </a:t>
            </a:r>
            <a:r>
              <a:rPr lang="en-US" sz="3600" dirty="0" err="1"/>
              <a:t>gente</a:t>
            </a:r>
            <a:endParaRPr lang="en-US" sz="3600" dirty="0"/>
          </a:p>
          <a:p>
            <a:pPr marL="914400" lvl="1" indent="-457200" algn="just">
              <a:buFont typeface="Arial" panose="020B0604020202020204" pitchFamily="34" charset="0"/>
              <a:buChar char="•"/>
            </a:pPr>
            <a:r>
              <a:rPr lang="en-US" sz="3600" dirty="0" err="1"/>
              <a:t>Conocer</a:t>
            </a:r>
            <a:r>
              <a:rPr lang="en-US" sz="3600" dirty="0"/>
              <a:t> el </a:t>
            </a:r>
            <a:r>
              <a:rPr lang="en-US" sz="3600" dirty="0" err="1"/>
              <a:t>carácter</a:t>
            </a:r>
            <a:r>
              <a:rPr lang="en-US" sz="3600" dirty="0"/>
              <a:t> de las personas</a:t>
            </a:r>
          </a:p>
          <a:p>
            <a:pPr marL="914400" lvl="1" indent="-457200" algn="just">
              <a:buFont typeface="Arial" panose="020B0604020202020204" pitchFamily="34" charset="0"/>
              <a:buChar char="•"/>
            </a:pPr>
            <a:r>
              <a:rPr lang="en-US" sz="3600" dirty="0" err="1"/>
              <a:t>Sacar</a:t>
            </a:r>
            <a:r>
              <a:rPr lang="en-US" sz="3600" dirty="0"/>
              <a:t> </a:t>
            </a:r>
            <a:r>
              <a:rPr lang="en-US" sz="3600" dirty="0" err="1"/>
              <a:t>provecho</a:t>
            </a:r>
            <a:r>
              <a:rPr lang="en-US" sz="3600" dirty="0"/>
              <a:t> de sus </a:t>
            </a:r>
            <a:r>
              <a:rPr lang="en-US" sz="3600" dirty="0" err="1"/>
              <a:t>conocimientos</a:t>
            </a:r>
            <a:endParaRPr lang="en-US" sz="3600" dirty="0"/>
          </a:p>
          <a:p>
            <a:pPr marL="914400" lvl="1" indent="-457200" algn="just">
              <a:buFont typeface="Arial" panose="020B0604020202020204" pitchFamily="34" charset="0"/>
              <a:buChar char="•"/>
            </a:pPr>
            <a:r>
              <a:rPr lang="en-US" sz="3600" dirty="0" err="1"/>
              <a:t>Conocer</a:t>
            </a:r>
            <a:r>
              <a:rPr lang="en-US" sz="3600" dirty="0"/>
              <a:t> la </a:t>
            </a:r>
            <a:r>
              <a:rPr lang="en-US" sz="3600" dirty="0" err="1"/>
              <a:t>situación</a:t>
            </a:r>
            <a:r>
              <a:rPr lang="en-US" sz="3600" dirty="0"/>
              <a:t> y </a:t>
            </a:r>
            <a:r>
              <a:rPr lang="en-US" sz="3600" dirty="0" err="1"/>
              <a:t>cómo</a:t>
            </a:r>
            <a:r>
              <a:rPr lang="en-US" sz="3600" dirty="0"/>
              <a:t> </a:t>
            </a:r>
            <a:r>
              <a:rPr lang="en-US" sz="3600" dirty="0" err="1"/>
              <a:t>cambiarla</a:t>
            </a:r>
            <a:endParaRPr lang="en-US" sz="3600" dirty="0"/>
          </a:p>
          <a:p>
            <a:pPr marL="914400" lvl="1" indent="-457200" algn="just">
              <a:buFont typeface="Arial" panose="020B0604020202020204" pitchFamily="34" charset="0"/>
              <a:buChar char="•"/>
            </a:pPr>
            <a:r>
              <a:rPr lang="en-US" sz="3600" dirty="0"/>
              <a:t>Saber </a:t>
            </a:r>
            <a:r>
              <a:rPr lang="en-US" sz="3600" dirty="0" err="1"/>
              <a:t>cuándo</a:t>
            </a:r>
            <a:r>
              <a:rPr lang="en-US" sz="3600" dirty="0"/>
              <a:t> </a:t>
            </a:r>
            <a:r>
              <a:rPr lang="en-US" sz="3600" dirty="0" err="1"/>
              <a:t>hablar</a:t>
            </a:r>
            <a:r>
              <a:rPr lang="en-US" sz="3600" dirty="0"/>
              <a:t> y </a:t>
            </a:r>
            <a:r>
              <a:rPr lang="en-US" sz="3600" dirty="0" err="1"/>
              <a:t>cuándo</a:t>
            </a:r>
            <a:r>
              <a:rPr lang="en-US" sz="3600" dirty="0"/>
              <a:t> </a:t>
            </a:r>
            <a:r>
              <a:rPr lang="en-US" sz="3600" dirty="0" err="1"/>
              <a:t>callar</a:t>
            </a:r>
            <a:endParaRPr lang="en-US" sz="3600" dirty="0"/>
          </a:p>
          <a:p>
            <a:pPr marL="914400" lvl="1" indent="-457200" algn="just">
              <a:buFont typeface="Arial" panose="020B0604020202020204" pitchFamily="34" charset="0"/>
              <a:buChar char="•"/>
            </a:pPr>
            <a:r>
              <a:rPr lang="en-US" sz="3600" dirty="0" err="1"/>
              <a:t>Identificar</a:t>
            </a:r>
            <a:r>
              <a:rPr lang="en-US" sz="3600" dirty="0"/>
              <a:t> </a:t>
            </a:r>
            <a:r>
              <a:rPr lang="en-US" sz="3600" dirty="0" err="1"/>
              <a:t>propuestas</a:t>
            </a:r>
            <a:r>
              <a:rPr lang="en-US" sz="3600" dirty="0"/>
              <a:t> </a:t>
            </a:r>
            <a:r>
              <a:rPr lang="en-US" sz="3600" dirty="0" err="1"/>
              <a:t>honestas</a:t>
            </a:r>
            <a:r>
              <a:rPr lang="en-US" sz="3600" dirty="0"/>
              <a:t> o </a:t>
            </a:r>
            <a:r>
              <a:rPr lang="en-US" sz="3600" dirty="0" err="1"/>
              <a:t>deshonestas</a:t>
            </a:r>
            <a:endParaRPr lang="en-US" sz="3600" dirty="0"/>
          </a:p>
          <a:p>
            <a:pPr marL="914400" lvl="1" indent="-457200" algn="just">
              <a:buFont typeface="Arial" panose="020B0604020202020204" pitchFamily="34" charset="0"/>
              <a:buChar char="•"/>
            </a:pPr>
            <a:r>
              <a:rPr lang="en-US" sz="3600" dirty="0" err="1"/>
              <a:t>Confiar</a:t>
            </a:r>
            <a:r>
              <a:rPr lang="en-US" sz="3600" dirty="0"/>
              <a:t> o </a:t>
            </a:r>
            <a:r>
              <a:rPr lang="en-US" sz="3600" dirty="0" err="1"/>
              <a:t>desconfiar</a:t>
            </a:r>
            <a:r>
              <a:rPr lang="en-US" sz="3600" dirty="0"/>
              <a:t> de </a:t>
            </a:r>
            <a:r>
              <a:rPr lang="en-US" sz="3600" dirty="0" err="1"/>
              <a:t>quién</a:t>
            </a:r>
            <a:r>
              <a:rPr lang="en-US" sz="3600" dirty="0"/>
              <a:t> </a:t>
            </a:r>
            <a:r>
              <a:rPr lang="en-US" sz="3600" dirty="0" err="1"/>
              <a:t>negocia</a:t>
            </a:r>
            <a:r>
              <a:rPr lang="en-US" sz="3600" dirty="0"/>
              <a:t> con </a:t>
            </a:r>
            <a:r>
              <a:rPr lang="en-US" sz="3600" dirty="0" err="1"/>
              <a:t>nosotros</a:t>
            </a:r>
            <a:endParaRPr lang="en-US" sz="3600" dirty="0"/>
          </a:p>
        </p:txBody>
      </p:sp>
    </p:spTree>
    <p:extLst>
      <p:ext uri="{BB962C8B-B14F-4D97-AF65-F5344CB8AC3E}">
        <p14:creationId xmlns:p14="http://schemas.microsoft.com/office/powerpoint/2010/main" val="4039007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7DE87944-3E24-46E6-B65E-3B13B2E94F2D}"/>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7</a:t>
            </a:r>
          </a:p>
        </p:txBody>
      </p:sp>
      <p:sp>
        <p:nvSpPr>
          <p:cNvPr id="5" name="CuadroTexto 4">
            <a:extLst>
              <a:ext uri="{FF2B5EF4-FFF2-40B4-BE49-F238E27FC236}">
                <a16:creationId xmlns:a16="http://schemas.microsoft.com/office/drawing/2014/main" id="{772BC676-04CA-4D5A-A863-979E7BB1D1FF}"/>
              </a:ext>
            </a:extLst>
          </p:cNvPr>
          <p:cNvSpPr txBox="1"/>
          <p:nvPr/>
        </p:nvSpPr>
        <p:spPr>
          <a:xfrm>
            <a:off x="1162043" y="179893"/>
            <a:ext cx="4564989" cy="6186309"/>
          </a:xfrm>
          <a:prstGeom prst="rect">
            <a:avLst/>
          </a:prstGeom>
          <a:noFill/>
        </p:spPr>
        <p:txBody>
          <a:bodyPr wrap="square" rtlCol="0">
            <a:spAutoFit/>
          </a:bodyPr>
          <a:lstStyle/>
          <a:p>
            <a:pPr algn="just"/>
            <a:r>
              <a:rPr lang="en-US" sz="3600" b="1" dirty="0" err="1"/>
              <a:t>Qué</a:t>
            </a:r>
            <a:r>
              <a:rPr lang="en-US" sz="3600" b="1" dirty="0"/>
              <a:t> se </a:t>
            </a:r>
            <a:r>
              <a:rPr lang="en-US" sz="3600" b="1" dirty="0" err="1"/>
              <a:t>requiere</a:t>
            </a:r>
            <a:r>
              <a:rPr lang="en-US" sz="3600" b="1" dirty="0"/>
              <a:t>?</a:t>
            </a:r>
          </a:p>
          <a:p>
            <a:pPr marL="457200" indent="-457200" algn="just">
              <a:buFont typeface="Arial" panose="020B0604020202020204" pitchFamily="34" charset="0"/>
              <a:buChar char="•"/>
            </a:pPr>
            <a:r>
              <a:rPr lang="en-US" sz="3600" dirty="0" err="1"/>
              <a:t>Sentido</a:t>
            </a:r>
            <a:r>
              <a:rPr lang="en-US" sz="3600" dirty="0"/>
              <a:t> </a:t>
            </a:r>
            <a:r>
              <a:rPr lang="en-US" sz="3600" dirty="0" err="1"/>
              <a:t>común</a:t>
            </a:r>
            <a:endParaRPr lang="en-US" sz="3600" dirty="0"/>
          </a:p>
          <a:p>
            <a:pPr marL="457200" indent="-457200" algn="just">
              <a:buFont typeface="Arial" panose="020B0604020202020204" pitchFamily="34" charset="0"/>
              <a:buChar char="•"/>
            </a:pPr>
            <a:r>
              <a:rPr lang="en-US" sz="3600" dirty="0" err="1"/>
              <a:t>Personalidad</a:t>
            </a:r>
            <a:endParaRPr lang="en-US" sz="3600" dirty="0"/>
          </a:p>
          <a:p>
            <a:pPr marL="457200" indent="-457200" algn="just">
              <a:buFont typeface="Arial" panose="020B0604020202020204" pitchFamily="34" charset="0"/>
              <a:buChar char="•"/>
            </a:pPr>
            <a:r>
              <a:rPr lang="en-US" sz="3600" dirty="0" err="1"/>
              <a:t>Capacidad</a:t>
            </a:r>
            <a:r>
              <a:rPr lang="en-US" sz="3600" dirty="0"/>
              <a:t> para:</a:t>
            </a:r>
          </a:p>
          <a:p>
            <a:pPr marL="914400" lvl="1" indent="-457200" algn="just">
              <a:buFont typeface="Arial" panose="020B0604020202020204" pitchFamily="34" charset="0"/>
              <a:buChar char="•"/>
            </a:pPr>
            <a:r>
              <a:rPr lang="en-US" sz="3600" dirty="0" err="1"/>
              <a:t>Actuar</a:t>
            </a:r>
            <a:endParaRPr lang="en-US" sz="3600" dirty="0"/>
          </a:p>
          <a:p>
            <a:pPr marL="914400" lvl="1" indent="-457200" algn="just">
              <a:buFont typeface="Arial" panose="020B0604020202020204" pitchFamily="34" charset="0"/>
              <a:buChar char="•"/>
            </a:pPr>
            <a:r>
              <a:rPr lang="en-US" sz="3600" dirty="0" err="1"/>
              <a:t>Analizar</a:t>
            </a:r>
            <a:endParaRPr lang="en-US" sz="3600" dirty="0"/>
          </a:p>
          <a:p>
            <a:pPr marL="914400" lvl="1" indent="-457200" algn="just">
              <a:buFont typeface="Arial" panose="020B0604020202020204" pitchFamily="34" charset="0"/>
              <a:buChar char="•"/>
            </a:pPr>
            <a:r>
              <a:rPr lang="en-US" sz="3600" dirty="0" err="1"/>
              <a:t>Aceptar</a:t>
            </a:r>
            <a:endParaRPr lang="en-US" sz="3600" dirty="0"/>
          </a:p>
          <a:p>
            <a:pPr marL="914400" lvl="1" indent="-457200" algn="just">
              <a:buFont typeface="Arial" panose="020B0604020202020204" pitchFamily="34" charset="0"/>
              <a:buChar char="•"/>
            </a:pPr>
            <a:r>
              <a:rPr lang="en-US" sz="3600" dirty="0" err="1"/>
              <a:t>Persuadir</a:t>
            </a:r>
            <a:endParaRPr lang="en-US" sz="3600" dirty="0"/>
          </a:p>
          <a:p>
            <a:pPr marL="914400" lvl="1" indent="-457200" algn="just">
              <a:buFont typeface="Arial" panose="020B0604020202020204" pitchFamily="34" charset="0"/>
              <a:buChar char="•"/>
            </a:pPr>
            <a:r>
              <a:rPr lang="en-US" sz="3600" dirty="0" err="1"/>
              <a:t>Interpretar</a:t>
            </a:r>
            <a:endParaRPr lang="en-US" sz="3600" dirty="0"/>
          </a:p>
          <a:p>
            <a:pPr marL="914400" lvl="1" indent="-457200" algn="just">
              <a:buFont typeface="Arial" panose="020B0604020202020204" pitchFamily="34" charset="0"/>
              <a:buChar char="•"/>
            </a:pPr>
            <a:r>
              <a:rPr lang="en-US" sz="3600" dirty="0" err="1"/>
              <a:t>Presionar</a:t>
            </a:r>
            <a:endParaRPr lang="en-US" sz="3600" dirty="0"/>
          </a:p>
          <a:p>
            <a:pPr marL="914400" lvl="1" indent="-457200" algn="just">
              <a:buFont typeface="Arial" panose="020B0604020202020204" pitchFamily="34" charset="0"/>
              <a:buChar char="•"/>
            </a:pPr>
            <a:r>
              <a:rPr lang="en-US" sz="3600" dirty="0" err="1"/>
              <a:t>Ceder</a:t>
            </a:r>
            <a:endParaRPr lang="en-US" sz="3600" dirty="0"/>
          </a:p>
        </p:txBody>
      </p:sp>
      <p:sp>
        <p:nvSpPr>
          <p:cNvPr id="6" name="CuadroTexto 5">
            <a:extLst>
              <a:ext uri="{FF2B5EF4-FFF2-40B4-BE49-F238E27FC236}">
                <a16:creationId xmlns:a16="http://schemas.microsoft.com/office/drawing/2014/main" id="{F60C2F2A-6608-42E4-A550-BBC63E2081D5}"/>
              </a:ext>
            </a:extLst>
          </p:cNvPr>
          <p:cNvSpPr txBox="1"/>
          <p:nvPr/>
        </p:nvSpPr>
        <p:spPr>
          <a:xfrm>
            <a:off x="5297401" y="4694485"/>
            <a:ext cx="6105031" cy="1754326"/>
          </a:xfrm>
          <a:prstGeom prst="rect">
            <a:avLst/>
          </a:prstGeom>
          <a:noFill/>
        </p:spPr>
        <p:txBody>
          <a:bodyPr wrap="square" rtlCol="0">
            <a:spAutoFit/>
          </a:bodyPr>
          <a:lstStyle/>
          <a:p>
            <a:pPr marL="914400" lvl="1" indent="-457200" algn="just">
              <a:buFont typeface="Arial" panose="020B0604020202020204" pitchFamily="34" charset="0"/>
              <a:buChar char="•"/>
            </a:pPr>
            <a:r>
              <a:rPr lang="en-US" sz="3600" dirty="0"/>
              <a:t>Tener </a:t>
            </a:r>
            <a:r>
              <a:rPr lang="en-US" sz="3600" dirty="0" err="1"/>
              <a:t>flexibilidad</a:t>
            </a:r>
            <a:r>
              <a:rPr lang="en-US" sz="3600" dirty="0"/>
              <a:t>, </a:t>
            </a:r>
            <a:r>
              <a:rPr lang="en-US" sz="3600" dirty="0" err="1"/>
              <a:t>pero</a:t>
            </a:r>
            <a:r>
              <a:rPr lang="en-US" sz="3600" dirty="0"/>
              <a:t> </a:t>
            </a:r>
            <a:r>
              <a:rPr lang="en-US" sz="3600" dirty="0" err="1"/>
              <a:t>mostrar</a:t>
            </a:r>
            <a:r>
              <a:rPr lang="en-US" sz="3600" dirty="0"/>
              <a:t> </a:t>
            </a:r>
            <a:r>
              <a:rPr lang="en-US" sz="3600" dirty="0" err="1"/>
              <a:t>firmeza</a:t>
            </a:r>
            <a:r>
              <a:rPr lang="en-US" sz="3600" dirty="0"/>
              <a:t> </a:t>
            </a:r>
            <a:r>
              <a:rPr lang="en-US" sz="3600" dirty="0" err="1"/>
              <a:t>en</a:t>
            </a:r>
            <a:r>
              <a:rPr lang="en-US" sz="3600" dirty="0"/>
              <a:t> </a:t>
            </a:r>
            <a:r>
              <a:rPr lang="en-US" sz="3600" dirty="0" err="1"/>
              <a:t>su</a:t>
            </a:r>
            <a:r>
              <a:rPr lang="en-US" sz="3600" dirty="0"/>
              <a:t> </a:t>
            </a:r>
            <a:r>
              <a:rPr lang="en-US" sz="3600" dirty="0" err="1"/>
              <a:t>posición</a:t>
            </a:r>
            <a:endParaRPr lang="en-US" sz="3600" dirty="0"/>
          </a:p>
        </p:txBody>
      </p:sp>
      <p:pic>
        <p:nvPicPr>
          <p:cNvPr id="2" name="Imagen 1">
            <a:extLst>
              <a:ext uri="{FF2B5EF4-FFF2-40B4-BE49-F238E27FC236}">
                <a16:creationId xmlns:a16="http://schemas.microsoft.com/office/drawing/2014/main" id="{6FDD184A-FBA7-490B-B5C7-EA03CCDD9F65}"/>
              </a:ext>
            </a:extLst>
          </p:cNvPr>
          <p:cNvPicPr>
            <a:picLocks noChangeAspect="1"/>
          </p:cNvPicPr>
          <p:nvPr/>
        </p:nvPicPr>
        <p:blipFill>
          <a:blip r:embed="rId2"/>
          <a:stretch>
            <a:fillRect/>
          </a:stretch>
        </p:blipFill>
        <p:spPr>
          <a:xfrm>
            <a:off x="5531021" y="97284"/>
            <a:ext cx="5871411" cy="4403558"/>
          </a:xfrm>
          <a:prstGeom prst="rect">
            <a:avLst/>
          </a:prstGeom>
        </p:spPr>
      </p:pic>
    </p:spTree>
    <p:extLst>
      <p:ext uri="{BB962C8B-B14F-4D97-AF65-F5344CB8AC3E}">
        <p14:creationId xmlns:p14="http://schemas.microsoft.com/office/powerpoint/2010/main" val="3301657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1CB0CDD-83A1-45CA-9F9D-27BB52984D60}"/>
              </a:ext>
            </a:extLst>
          </p:cNvPr>
          <p:cNvPicPr>
            <a:picLocks noChangeAspect="1"/>
          </p:cNvPicPr>
          <p:nvPr/>
        </p:nvPicPr>
        <p:blipFill>
          <a:blip r:embed="rId2"/>
          <a:stretch>
            <a:fillRect/>
          </a:stretch>
        </p:blipFill>
        <p:spPr>
          <a:xfrm>
            <a:off x="2149642" y="0"/>
            <a:ext cx="9144000" cy="6858000"/>
          </a:xfrm>
          <a:prstGeom prst="rect">
            <a:avLst/>
          </a:prstGeom>
        </p:spPr>
      </p:pic>
      <p:sp>
        <p:nvSpPr>
          <p:cNvPr id="3" name="Rectángulo 2">
            <a:extLst>
              <a:ext uri="{FF2B5EF4-FFF2-40B4-BE49-F238E27FC236}">
                <a16:creationId xmlns:a16="http://schemas.microsoft.com/office/drawing/2014/main" id="{B3613E68-6BC0-446B-A894-0A1D5DA93178}"/>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7</a:t>
            </a:r>
          </a:p>
        </p:txBody>
      </p:sp>
    </p:spTree>
    <p:extLst>
      <p:ext uri="{BB962C8B-B14F-4D97-AF65-F5344CB8AC3E}">
        <p14:creationId xmlns:p14="http://schemas.microsoft.com/office/powerpoint/2010/main" val="3567548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3E3F23E-387A-47C0-8AA5-FE1FEBE6D91A}"/>
              </a:ext>
            </a:extLst>
          </p:cNvPr>
          <p:cNvPicPr>
            <a:picLocks noChangeAspect="1"/>
          </p:cNvPicPr>
          <p:nvPr/>
        </p:nvPicPr>
        <p:blipFill>
          <a:blip r:embed="rId2"/>
          <a:stretch>
            <a:fillRect/>
          </a:stretch>
        </p:blipFill>
        <p:spPr>
          <a:xfrm>
            <a:off x="1711570" y="1102358"/>
            <a:ext cx="8768860" cy="4235115"/>
          </a:xfrm>
          <a:prstGeom prst="rect">
            <a:avLst/>
          </a:prstGeom>
        </p:spPr>
      </p:pic>
      <p:sp>
        <p:nvSpPr>
          <p:cNvPr id="6" name="Rectángulo 5">
            <a:extLst>
              <a:ext uri="{FF2B5EF4-FFF2-40B4-BE49-F238E27FC236}">
                <a16:creationId xmlns:a16="http://schemas.microsoft.com/office/drawing/2014/main" id="{2E013D2B-2D5A-4133-A694-C4BA5D35F37D}"/>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7</a:t>
            </a:r>
          </a:p>
        </p:txBody>
      </p:sp>
    </p:spTree>
    <p:extLst>
      <p:ext uri="{BB962C8B-B14F-4D97-AF65-F5344CB8AC3E}">
        <p14:creationId xmlns:p14="http://schemas.microsoft.com/office/powerpoint/2010/main" val="4232452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MA DE DECISIONES Y TECNICAS DE NEGOCIACION: 8 CONSEJOS PARA UNA  NEGOCIACION FRENTE A FRENTE">
            <a:extLst>
              <a:ext uri="{FF2B5EF4-FFF2-40B4-BE49-F238E27FC236}">
                <a16:creationId xmlns:a16="http://schemas.microsoft.com/office/drawing/2014/main" id="{07E7FF91-8B5D-4DC2-8C14-C733B06AE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071" y="0"/>
            <a:ext cx="8543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9D3BDC1F-DAC6-4C9D-A36F-004492559FA8}"/>
              </a:ext>
            </a:extLst>
          </p:cNvPr>
          <p:cNvSpPr/>
          <p:nvPr/>
        </p:nvSpPr>
        <p:spPr>
          <a:xfrm rot="16200000">
            <a:off x="-1020403" y="1246476"/>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7</a:t>
            </a:r>
          </a:p>
        </p:txBody>
      </p:sp>
    </p:spTree>
    <p:extLst>
      <p:ext uri="{BB962C8B-B14F-4D97-AF65-F5344CB8AC3E}">
        <p14:creationId xmlns:p14="http://schemas.microsoft.com/office/powerpoint/2010/main" val="52293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WordArt 5"/>
          <p:cNvSpPr>
            <a:spLocks noChangeArrowheads="1" noChangeShapeType="1" noTextEdit="1"/>
          </p:cNvSpPr>
          <p:nvPr/>
        </p:nvSpPr>
        <p:spPr bwMode="auto">
          <a:xfrm>
            <a:off x="2959100" y="2133600"/>
            <a:ext cx="7181850" cy="2667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s-EC" sz="3600" kern="10" dirty="0">
                <a:solidFill>
                  <a:srgbClr val="336699"/>
                </a:solidFill>
                <a:effectLst>
                  <a:outerShdw dist="45791" dir="2021404" algn="ctr" rotWithShape="0">
                    <a:srgbClr val="B2B2B2">
                      <a:alpha val="79999"/>
                    </a:srgbClr>
                  </a:outerShdw>
                </a:effectLst>
                <a:cs typeface="Times New Roman" panose="02020603050405020304" pitchFamily="18" charset="0"/>
              </a:rPr>
              <a:t>Capítulo I. </a:t>
            </a:r>
          </a:p>
          <a:p>
            <a:pPr algn="ctr"/>
            <a:r>
              <a:rPr lang="es-EC" sz="3600" kern="10" dirty="0">
                <a:solidFill>
                  <a:srgbClr val="336699"/>
                </a:solidFill>
                <a:effectLst>
                  <a:outerShdw dist="45791" dir="2021404" algn="ctr" rotWithShape="0">
                    <a:srgbClr val="B2B2B2">
                      <a:alpha val="79999"/>
                    </a:srgbClr>
                  </a:outerShdw>
                </a:effectLst>
                <a:cs typeface="Times New Roman" panose="02020603050405020304" pitchFamily="18" charset="0"/>
              </a:rPr>
              <a:t>Introducción</a:t>
            </a:r>
          </a:p>
        </p:txBody>
      </p:sp>
      <p:pic>
        <p:nvPicPr>
          <p:cNvPr id="3" name="Imagen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532" y="231776"/>
            <a:ext cx="4746625"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a:extLst>
              <a:ext uri="{FF2B5EF4-FFF2-40B4-BE49-F238E27FC236}">
                <a16:creationId xmlns:a16="http://schemas.microsoft.com/office/drawing/2014/main" id="{BE75B565-4998-4A99-819B-6441AB51BEC3}"/>
              </a:ext>
            </a:extLst>
          </p:cNvPr>
          <p:cNvSpPr/>
          <p:nvPr/>
        </p:nvSpPr>
        <p:spPr>
          <a:xfrm rot="16200000">
            <a:off x="-1020403" y="2578888"/>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1</a:t>
            </a:r>
          </a:p>
        </p:txBody>
      </p:sp>
    </p:spTree>
    <p:extLst>
      <p:ext uri="{BB962C8B-B14F-4D97-AF65-F5344CB8AC3E}">
        <p14:creationId xmlns:p14="http://schemas.microsoft.com/office/powerpoint/2010/main" val="4196104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AFDB6C8-EB61-4756-8217-D6115E3C4E1E}"/>
              </a:ext>
            </a:extLst>
          </p:cNvPr>
          <p:cNvSpPr/>
          <p:nvPr/>
        </p:nvSpPr>
        <p:spPr>
          <a:xfrm rot="16200000">
            <a:off x="-1020403" y="2578888"/>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1</a:t>
            </a:r>
          </a:p>
        </p:txBody>
      </p:sp>
      <p:sp>
        <p:nvSpPr>
          <p:cNvPr id="3" name="Rectangle 3">
            <a:extLst>
              <a:ext uri="{FF2B5EF4-FFF2-40B4-BE49-F238E27FC236}">
                <a16:creationId xmlns:a16="http://schemas.microsoft.com/office/drawing/2014/main" id="{E483E5F0-5D42-4851-859E-DB31AA06C83A}"/>
              </a:ext>
            </a:extLst>
          </p:cNvPr>
          <p:cNvSpPr txBox="1">
            <a:spLocks noChangeArrowheads="1"/>
          </p:cNvSpPr>
          <p:nvPr/>
        </p:nvSpPr>
        <p:spPr>
          <a:xfrm>
            <a:off x="1299555" y="1429696"/>
            <a:ext cx="9208295" cy="43666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ct val="50000"/>
              </a:spcBef>
              <a:buNone/>
            </a:pPr>
            <a:r>
              <a:rPr lang="es-ES_tradnl" altLang="en-US" dirty="0"/>
              <a:t>En la década de 1950 = No se piensa en Logística</a:t>
            </a:r>
          </a:p>
          <a:p>
            <a:pPr marL="0" indent="0" algn="just">
              <a:spcBef>
                <a:spcPct val="50000"/>
              </a:spcBef>
              <a:buNone/>
            </a:pPr>
            <a:r>
              <a:rPr lang="es-ES_tradnl" altLang="en-US" dirty="0"/>
              <a:t>Década de 1960 = Agrupan Distribución Física y Logística Comercial</a:t>
            </a:r>
          </a:p>
          <a:p>
            <a:pPr marL="0" indent="0" algn="just">
              <a:spcBef>
                <a:spcPct val="50000"/>
              </a:spcBef>
              <a:buNone/>
            </a:pPr>
            <a:r>
              <a:rPr lang="es-ES_tradnl" altLang="en-US" dirty="0"/>
              <a:t>Década de 1970 = Logística Interna en las Empresas</a:t>
            </a:r>
          </a:p>
          <a:p>
            <a:pPr marL="0" indent="0" algn="just">
              <a:spcBef>
                <a:spcPct val="50000"/>
              </a:spcBef>
              <a:buNone/>
            </a:pPr>
            <a:r>
              <a:rPr lang="es-ES_tradnl" altLang="en-US" dirty="0"/>
              <a:t>Década de 1980 = Integración de la Cadena de Abastecimiento (</a:t>
            </a:r>
            <a:r>
              <a:rPr lang="es-ES_tradnl" altLang="en-US" dirty="0" err="1"/>
              <a:t>Supply</a:t>
            </a:r>
            <a:r>
              <a:rPr lang="es-ES_tradnl" altLang="en-US" dirty="0"/>
              <a:t> </a:t>
            </a:r>
            <a:r>
              <a:rPr lang="es-ES_tradnl" altLang="en-US" dirty="0" err="1"/>
              <a:t>Chain</a:t>
            </a:r>
            <a:r>
              <a:rPr lang="es-ES_tradnl" altLang="en-US" dirty="0"/>
              <a:t> Management)</a:t>
            </a:r>
          </a:p>
          <a:p>
            <a:pPr marL="0" indent="0" algn="just">
              <a:spcBef>
                <a:spcPct val="50000"/>
              </a:spcBef>
              <a:buNone/>
            </a:pPr>
            <a:r>
              <a:rPr lang="es-ES_tradnl" altLang="en-US" dirty="0"/>
              <a:t>Década de 1990 = Logística de la Globalización</a:t>
            </a:r>
          </a:p>
          <a:p>
            <a:pPr marL="0" indent="0" algn="just">
              <a:spcBef>
                <a:spcPct val="50000"/>
              </a:spcBef>
              <a:buNone/>
            </a:pPr>
            <a:r>
              <a:rPr lang="es-ES_tradnl" altLang="en-US" dirty="0"/>
              <a:t>Milenio 2000 a la fecha = Empresas Logísticas</a:t>
            </a:r>
          </a:p>
          <a:p>
            <a:pPr marL="0" indent="0" algn="just">
              <a:spcBef>
                <a:spcPct val="50000"/>
              </a:spcBef>
              <a:buNone/>
            </a:pPr>
            <a:endParaRPr lang="es-ES_tradnl" altLang="en-US" dirty="0"/>
          </a:p>
        </p:txBody>
      </p:sp>
      <p:sp>
        <p:nvSpPr>
          <p:cNvPr id="4" name="Rectangle 2">
            <a:extLst>
              <a:ext uri="{FF2B5EF4-FFF2-40B4-BE49-F238E27FC236}">
                <a16:creationId xmlns:a16="http://schemas.microsoft.com/office/drawing/2014/main" id="{B90EFB38-7579-439C-9F89-21D99B21D710}"/>
              </a:ext>
            </a:extLst>
          </p:cNvPr>
          <p:cNvSpPr txBox="1">
            <a:spLocks noChangeArrowheads="1"/>
          </p:cNvSpPr>
          <p:nvPr/>
        </p:nvSpPr>
        <p:spPr>
          <a:xfrm>
            <a:off x="1277388" y="457518"/>
            <a:ext cx="9749199" cy="7228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altLang="en-US" b="1" dirty="0"/>
              <a:t>¿Qué es la Gestión de Compras?</a:t>
            </a:r>
            <a:endParaRPr lang="es-ES" altLang="en-US" b="1" dirty="0"/>
          </a:p>
        </p:txBody>
      </p:sp>
    </p:spTree>
    <p:extLst>
      <p:ext uri="{BB962C8B-B14F-4D97-AF65-F5344CB8AC3E}">
        <p14:creationId xmlns:p14="http://schemas.microsoft.com/office/powerpoint/2010/main" val="249619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Top)">
                                      <p:cBhvr>
                                        <p:cTn id="7" dur="500"/>
                                        <p:tgtEl>
                                          <p:spTgt spid="3">
                                            <p:txEl>
                                              <p:pRg st="0" end="0"/>
                                            </p:txEl>
                                          </p:spTgt>
                                        </p:tgtEl>
                                      </p:cBhvr>
                                    </p:animEffec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lide(fromTop)">
                                      <p:cBhvr>
                                        <p:cTn id="12" dur="500"/>
                                        <p:tgtEl>
                                          <p:spTgt spid="3">
                                            <p:txEl>
                                              <p:pRg st="1" end="1"/>
                                            </p:txEl>
                                          </p:spTgt>
                                        </p:tgtEl>
                                      </p:cBhvr>
                                    </p:animEffec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lide(fromTop)">
                                      <p:cBhvr>
                                        <p:cTn id="17" dur="500"/>
                                        <p:tgtEl>
                                          <p:spTgt spid="3">
                                            <p:txEl>
                                              <p:pRg st="2" end="2"/>
                                            </p:txEl>
                                          </p:spTgt>
                                        </p:tgtEl>
                                      </p:cBhvr>
                                    </p:animEffec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lide(fromTop)">
                                      <p:cBhvr>
                                        <p:cTn id="22" dur="500"/>
                                        <p:tgtEl>
                                          <p:spTgt spid="3">
                                            <p:txEl>
                                              <p:pRg st="3" end="3"/>
                                            </p:txEl>
                                          </p:spTgt>
                                        </p:tgtEl>
                                      </p:cBhvr>
                                    </p:animEffec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slide(fromTop)">
                                      <p:cBhvr>
                                        <p:cTn id="27" dur="500"/>
                                        <p:tgtEl>
                                          <p:spTgt spid="3">
                                            <p:txEl>
                                              <p:pRg st="4" end="4"/>
                                            </p:txEl>
                                          </p:spTgt>
                                        </p:tgtEl>
                                      </p:cBhvr>
                                    </p:animEffect>
                                  </p:childTnLst>
                                  <p:subTnLst>
                                    <p:set>
                                      <p:cBhvr override="childStyle">
                                        <p:cTn dur="1" fill="hold" display="0" masterRel="nextClick" afterEffect="1"/>
                                        <p:tgtEl>
                                          <p:spTgt spid="3">
                                            <p:txEl>
                                              <p:pRg st="4" end="4"/>
                                            </p:txEl>
                                          </p:spTgt>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slide(fromTop)">
                                      <p:cBhvr>
                                        <p:cTn id="32" dur="500"/>
                                        <p:tgtEl>
                                          <p:spTgt spid="3">
                                            <p:txEl>
                                              <p:pRg st="5" end="5"/>
                                            </p:txEl>
                                          </p:spTgt>
                                        </p:tgtEl>
                                      </p:cBhvr>
                                    </p:animEffect>
                                  </p:childTnLst>
                                  <p:subTnLst>
                                    <p:set>
                                      <p:cBhvr override="childStyle">
                                        <p:cTn dur="1" fill="hold" display="0" masterRel="nextClick" afterEffect="1"/>
                                        <p:tgtEl>
                                          <p:spTgt spid="3">
                                            <p:txEl>
                                              <p:pRg st="5" end="5"/>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097D60F-A880-4BE6-AF68-6A5C384BAD44}"/>
              </a:ext>
            </a:extLst>
          </p:cNvPr>
          <p:cNvSpPr/>
          <p:nvPr/>
        </p:nvSpPr>
        <p:spPr>
          <a:xfrm rot="16200000">
            <a:off x="-1020403" y="2578888"/>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1</a:t>
            </a:r>
          </a:p>
        </p:txBody>
      </p:sp>
      <p:sp>
        <p:nvSpPr>
          <p:cNvPr id="7" name="Rectangle 2">
            <a:extLst>
              <a:ext uri="{FF2B5EF4-FFF2-40B4-BE49-F238E27FC236}">
                <a16:creationId xmlns:a16="http://schemas.microsoft.com/office/drawing/2014/main" id="{8F4DD345-22E3-466F-A79A-B9FC2BE41389}"/>
              </a:ext>
            </a:extLst>
          </p:cNvPr>
          <p:cNvSpPr txBox="1">
            <a:spLocks noChangeArrowheads="1"/>
          </p:cNvSpPr>
          <p:nvPr/>
        </p:nvSpPr>
        <p:spPr>
          <a:xfrm>
            <a:off x="1277389" y="152725"/>
            <a:ext cx="10102158" cy="8081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altLang="en-US" b="1" dirty="0"/>
              <a:t>De qué se encarga:</a:t>
            </a:r>
            <a:endParaRPr lang="es-ES" altLang="en-US" b="1" dirty="0"/>
          </a:p>
        </p:txBody>
      </p:sp>
      <p:sp>
        <p:nvSpPr>
          <p:cNvPr id="9" name="Text Box 3">
            <a:extLst>
              <a:ext uri="{FF2B5EF4-FFF2-40B4-BE49-F238E27FC236}">
                <a16:creationId xmlns:a16="http://schemas.microsoft.com/office/drawing/2014/main" id="{536C05A3-DF7E-4111-A391-B02B66B368FD}"/>
              </a:ext>
            </a:extLst>
          </p:cNvPr>
          <p:cNvSpPr txBox="1">
            <a:spLocks noChangeArrowheads="1"/>
          </p:cNvSpPr>
          <p:nvPr/>
        </p:nvSpPr>
        <p:spPr bwMode="auto">
          <a:xfrm>
            <a:off x="1277389" y="1429696"/>
            <a:ext cx="10102158"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457200" indent="-457200" algn="just">
              <a:spcBef>
                <a:spcPct val="50000"/>
              </a:spcBef>
              <a:buFont typeface="Arial" panose="020B0604020202020204" pitchFamily="34" charset="0"/>
              <a:buChar char="•"/>
            </a:pPr>
            <a:r>
              <a:rPr lang="es-ES_tradnl" sz="2800" b="0" dirty="0">
                <a:solidFill>
                  <a:srgbClr val="003399"/>
                </a:solidFill>
                <a:latin typeface="Arial" panose="020B0604020202020204" pitchFamily="34" charset="0"/>
              </a:rPr>
              <a:t>Planeación, control e implantación de actividades relacionadas al flujo eficiente de materiales requeridos desde el punto de origen hasta el lugar de consumo.</a:t>
            </a:r>
          </a:p>
          <a:p>
            <a:pPr marL="457200" indent="-457200" algn="just">
              <a:spcBef>
                <a:spcPct val="50000"/>
              </a:spcBef>
              <a:buFont typeface="Arial" panose="020B0604020202020204" pitchFamily="34" charset="0"/>
              <a:buChar char="•"/>
            </a:pPr>
            <a:endParaRPr lang="es-ES_tradnl" sz="2800" b="0" dirty="0">
              <a:solidFill>
                <a:srgbClr val="003399"/>
              </a:solidFill>
              <a:latin typeface="Arial" panose="020B0604020202020204" pitchFamily="34" charset="0"/>
            </a:endParaRPr>
          </a:p>
          <a:p>
            <a:pPr marL="457200" indent="-457200" algn="just">
              <a:spcBef>
                <a:spcPct val="50000"/>
              </a:spcBef>
              <a:buFont typeface="Arial" panose="020B0604020202020204" pitchFamily="34" charset="0"/>
              <a:buChar char="•"/>
            </a:pPr>
            <a:r>
              <a:rPr lang="es-ES_tradnl" sz="2800" b="0" dirty="0">
                <a:solidFill>
                  <a:srgbClr val="003399"/>
                </a:solidFill>
                <a:latin typeface="Arial" panose="020B0604020202020204" pitchFamily="34" charset="0"/>
              </a:rPr>
              <a:t>Manejo integral de la cadena de abastecimiento, basada en tecnología y control de inventarios, para alcanzar menores costos y tiempos de respuesta.</a:t>
            </a:r>
          </a:p>
        </p:txBody>
      </p:sp>
    </p:spTree>
    <p:extLst>
      <p:ext uri="{BB962C8B-B14F-4D97-AF65-F5344CB8AC3E}">
        <p14:creationId xmlns:p14="http://schemas.microsoft.com/office/powerpoint/2010/main" val="2156021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097D60F-A880-4BE6-AF68-6A5C384BAD44}"/>
              </a:ext>
            </a:extLst>
          </p:cNvPr>
          <p:cNvSpPr/>
          <p:nvPr/>
        </p:nvSpPr>
        <p:spPr>
          <a:xfrm rot="16200000">
            <a:off x="-1020403" y="2578888"/>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1</a:t>
            </a:r>
          </a:p>
        </p:txBody>
      </p:sp>
      <p:sp>
        <p:nvSpPr>
          <p:cNvPr id="7" name="Rectangle 2">
            <a:extLst>
              <a:ext uri="{FF2B5EF4-FFF2-40B4-BE49-F238E27FC236}">
                <a16:creationId xmlns:a16="http://schemas.microsoft.com/office/drawing/2014/main" id="{8F4DD345-22E3-466F-A79A-B9FC2BE41389}"/>
              </a:ext>
            </a:extLst>
          </p:cNvPr>
          <p:cNvSpPr txBox="1">
            <a:spLocks noChangeArrowheads="1"/>
          </p:cNvSpPr>
          <p:nvPr/>
        </p:nvSpPr>
        <p:spPr>
          <a:xfrm>
            <a:off x="1277388" y="152725"/>
            <a:ext cx="10785823" cy="6654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altLang="en-US" b="1" dirty="0"/>
              <a:t>Con qué procesos se integra:</a:t>
            </a:r>
            <a:endParaRPr lang="es-ES" altLang="en-US" b="1" dirty="0"/>
          </a:p>
        </p:txBody>
      </p:sp>
      <p:sp>
        <p:nvSpPr>
          <p:cNvPr id="9" name="Text Box 3">
            <a:extLst>
              <a:ext uri="{FF2B5EF4-FFF2-40B4-BE49-F238E27FC236}">
                <a16:creationId xmlns:a16="http://schemas.microsoft.com/office/drawing/2014/main" id="{536C05A3-DF7E-4111-A391-B02B66B368FD}"/>
              </a:ext>
            </a:extLst>
          </p:cNvPr>
          <p:cNvSpPr txBox="1">
            <a:spLocks noChangeArrowheads="1"/>
          </p:cNvSpPr>
          <p:nvPr/>
        </p:nvSpPr>
        <p:spPr bwMode="auto">
          <a:xfrm>
            <a:off x="1277388" y="1098339"/>
            <a:ext cx="1010215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457200" indent="-457200" algn="just">
              <a:spcBef>
                <a:spcPct val="50000"/>
              </a:spcBef>
              <a:buFont typeface="Arial" panose="020B0604020202020204" pitchFamily="34" charset="0"/>
              <a:buChar char="•"/>
            </a:pPr>
            <a:r>
              <a:rPr lang="es-ES_tradnl" sz="2800" b="0" dirty="0">
                <a:solidFill>
                  <a:srgbClr val="003399"/>
                </a:solidFill>
                <a:latin typeface="Arial" panose="020B0604020202020204" pitchFamily="34" charset="0"/>
              </a:rPr>
              <a:t>Planificación de la Producción</a:t>
            </a:r>
          </a:p>
          <a:p>
            <a:pPr marL="457200" indent="-457200" algn="just">
              <a:spcBef>
                <a:spcPct val="50000"/>
              </a:spcBef>
              <a:buFont typeface="Arial" panose="020B0604020202020204" pitchFamily="34" charset="0"/>
              <a:buChar char="•"/>
            </a:pPr>
            <a:r>
              <a:rPr lang="es-ES_tradnl" sz="2800" b="0" dirty="0">
                <a:solidFill>
                  <a:srgbClr val="003399"/>
                </a:solidFill>
                <a:latin typeface="Arial" panose="020B0604020202020204" pitchFamily="34" charset="0"/>
              </a:rPr>
              <a:t>Diseño y Desarrollo de Productos</a:t>
            </a:r>
          </a:p>
          <a:p>
            <a:pPr marL="457200" indent="-457200" algn="just">
              <a:spcBef>
                <a:spcPct val="50000"/>
              </a:spcBef>
              <a:buFont typeface="Arial" panose="020B0604020202020204" pitchFamily="34" charset="0"/>
              <a:buChar char="•"/>
            </a:pPr>
            <a:r>
              <a:rPr lang="es-ES_tradnl" sz="2800" b="0" dirty="0">
                <a:solidFill>
                  <a:srgbClr val="003399"/>
                </a:solidFill>
                <a:latin typeface="Arial" panose="020B0604020202020204" pitchFamily="34" charset="0"/>
              </a:rPr>
              <a:t>Producción</a:t>
            </a:r>
          </a:p>
          <a:p>
            <a:pPr marL="457200" indent="-457200" algn="just">
              <a:spcBef>
                <a:spcPct val="50000"/>
              </a:spcBef>
              <a:buFont typeface="Arial" panose="020B0604020202020204" pitchFamily="34" charset="0"/>
              <a:buChar char="•"/>
            </a:pPr>
            <a:r>
              <a:rPr lang="es-ES_tradnl" sz="2800" b="0" dirty="0">
                <a:solidFill>
                  <a:srgbClr val="003399"/>
                </a:solidFill>
                <a:latin typeface="Arial" panose="020B0604020202020204" pitchFamily="34" charset="0"/>
              </a:rPr>
              <a:t>Mantenimiento</a:t>
            </a:r>
          </a:p>
          <a:p>
            <a:pPr marL="457200" indent="-457200" algn="just">
              <a:spcBef>
                <a:spcPct val="50000"/>
              </a:spcBef>
              <a:buFont typeface="Arial" panose="020B0604020202020204" pitchFamily="34" charset="0"/>
              <a:buChar char="•"/>
            </a:pPr>
            <a:r>
              <a:rPr lang="es-ES_tradnl" sz="2800" b="0" dirty="0">
                <a:solidFill>
                  <a:srgbClr val="003399"/>
                </a:solidFill>
                <a:latin typeface="Arial" panose="020B0604020202020204" pitchFamily="34" charset="0"/>
              </a:rPr>
              <a:t>Bodega</a:t>
            </a:r>
          </a:p>
          <a:p>
            <a:pPr marL="457200" indent="-457200" algn="just">
              <a:spcBef>
                <a:spcPct val="50000"/>
              </a:spcBef>
              <a:buFont typeface="Arial" panose="020B0604020202020204" pitchFamily="34" charset="0"/>
              <a:buChar char="•"/>
            </a:pPr>
            <a:r>
              <a:rPr lang="es-ES_tradnl" sz="2800" b="0" dirty="0">
                <a:solidFill>
                  <a:srgbClr val="003399"/>
                </a:solidFill>
                <a:latin typeface="Arial" panose="020B0604020202020204" pitchFamily="34" charset="0"/>
              </a:rPr>
              <a:t>Administración y Finanzas</a:t>
            </a:r>
          </a:p>
          <a:p>
            <a:pPr marL="457200" indent="-457200" algn="just">
              <a:spcBef>
                <a:spcPct val="50000"/>
              </a:spcBef>
              <a:buFont typeface="Arial" panose="020B0604020202020204" pitchFamily="34" charset="0"/>
              <a:buChar char="•"/>
            </a:pPr>
            <a:endParaRPr lang="es-ES_tradnl" sz="2800" b="0" dirty="0">
              <a:solidFill>
                <a:srgbClr val="003399"/>
              </a:solidFill>
              <a:latin typeface="Arial" panose="020B0604020202020204" pitchFamily="34" charset="0"/>
            </a:endParaRPr>
          </a:p>
        </p:txBody>
      </p:sp>
    </p:spTree>
    <p:extLst>
      <p:ext uri="{BB962C8B-B14F-4D97-AF65-F5344CB8AC3E}">
        <p14:creationId xmlns:p14="http://schemas.microsoft.com/office/powerpoint/2010/main" val="1546506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565EC23-33EA-4008-BE36-01AFF2C960C7}"/>
              </a:ext>
            </a:extLst>
          </p:cNvPr>
          <p:cNvSpPr/>
          <p:nvPr/>
        </p:nvSpPr>
        <p:spPr>
          <a:xfrm rot="16200000">
            <a:off x="-1020403" y="2578888"/>
            <a:ext cx="3122631" cy="82424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b="1" dirty="0">
                <a:solidFill>
                  <a:schemeClr val="tx1"/>
                </a:solidFill>
              </a:rPr>
              <a:t>CAPITULO 1</a:t>
            </a:r>
          </a:p>
        </p:txBody>
      </p:sp>
      <p:sp>
        <p:nvSpPr>
          <p:cNvPr id="3" name="Rectangle 2">
            <a:extLst>
              <a:ext uri="{FF2B5EF4-FFF2-40B4-BE49-F238E27FC236}">
                <a16:creationId xmlns:a16="http://schemas.microsoft.com/office/drawing/2014/main" id="{43622B42-0B6C-4C93-B9DD-2C78CD0216C0}"/>
              </a:ext>
            </a:extLst>
          </p:cNvPr>
          <p:cNvSpPr txBox="1">
            <a:spLocks noChangeArrowheads="1"/>
          </p:cNvSpPr>
          <p:nvPr/>
        </p:nvSpPr>
        <p:spPr>
          <a:xfrm>
            <a:off x="953037" y="590521"/>
            <a:ext cx="10772798" cy="839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altLang="en-US" b="1" dirty="0"/>
              <a:t>Por qué es importante planificar las compras:</a:t>
            </a:r>
            <a:endParaRPr lang="es-ES" altLang="en-US" b="1" dirty="0"/>
          </a:p>
        </p:txBody>
      </p:sp>
      <p:sp>
        <p:nvSpPr>
          <p:cNvPr id="4" name="Rectangle 4">
            <a:extLst>
              <a:ext uri="{FF2B5EF4-FFF2-40B4-BE49-F238E27FC236}">
                <a16:creationId xmlns:a16="http://schemas.microsoft.com/office/drawing/2014/main" id="{F581A09E-AF1F-4AA0-85DD-B561FC22FBC1}"/>
              </a:ext>
            </a:extLst>
          </p:cNvPr>
          <p:cNvSpPr txBox="1">
            <a:spLocks noChangeArrowheads="1"/>
          </p:cNvSpPr>
          <p:nvPr/>
        </p:nvSpPr>
        <p:spPr>
          <a:xfrm>
            <a:off x="1462883" y="1625137"/>
            <a:ext cx="10262951" cy="46423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s-ES_tradnl" altLang="en-US" sz="3200" dirty="0"/>
              <a:t>Permite anticiparse a las condiciones del mercado.</a:t>
            </a:r>
          </a:p>
          <a:p>
            <a:pPr>
              <a:lnSpc>
                <a:spcPct val="170000"/>
              </a:lnSpc>
            </a:pPr>
            <a:r>
              <a:rPr lang="es-ES_tradnl" altLang="en-US" sz="3200" dirty="0"/>
              <a:t>Fortalece el poder de negociación de la empresa.</a:t>
            </a:r>
          </a:p>
          <a:p>
            <a:pPr>
              <a:lnSpc>
                <a:spcPct val="170000"/>
              </a:lnSpc>
            </a:pPr>
            <a:r>
              <a:rPr lang="es-ES_tradnl" altLang="en-US" sz="3200" dirty="0"/>
              <a:t>Ayuda a proyectar el flujo de gastos y pagos a proveedores.</a:t>
            </a:r>
          </a:p>
          <a:p>
            <a:pPr>
              <a:lnSpc>
                <a:spcPct val="170000"/>
              </a:lnSpc>
            </a:pPr>
            <a:r>
              <a:rPr lang="es-ES_tradnl" altLang="en-US" sz="3200" dirty="0"/>
              <a:t>Permite reducir los costos logísticos de compras recurrentes.</a:t>
            </a:r>
            <a:endParaRPr lang="es-ES" altLang="en-US" sz="3200" dirty="0"/>
          </a:p>
        </p:txBody>
      </p:sp>
    </p:spTree>
    <p:extLst>
      <p:ext uri="{BB962C8B-B14F-4D97-AF65-F5344CB8AC3E}">
        <p14:creationId xmlns:p14="http://schemas.microsoft.com/office/powerpoint/2010/main" val="207875632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11957</TotalTime>
  <Words>1898</Words>
  <Application>Microsoft Office PowerPoint</Application>
  <PresentationFormat>Panorámica</PresentationFormat>
  <Paragraphs>283</Paragraphs>
  <Slides>46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46</vt:i4>
      </vt:variant>
    </vt:vector>
  </HeadingPairs>
  <TitlesOfParts>
    <vt:vector size="54" baseType="lpstr">
      <vt:lpstr>Arial</vt:lpstr>
      <vt:lpstr>Arial Black</vt:lpstr>
      <vt:lpstr>Arial Rounded MT Bold</vt:lpstr>
      <vt:lpstr>Calibri</vt:lpstr>
      <vt:lpstr>Calibri Light</vt:lpstr>
      <vt:lpstr>Tahoma</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SGC-EC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Pedro Martinez</dc:creator>
  <cp:lastModifiedBy>Sgcec del Ecuador</cp:lastModifiedBy>
  <cp:revision>118</cp:revision>
  <dcterms:created xsi:type="dcterms:W3CDTF">2016-02-20T11:37:28Z</dcterms:created>
  <dcterms:modified xsi:type="dcterms:W3CDTF">2021-06-25T15:20:25Z</dcterms:modified>
</cp:coreProperties>
</file>